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36"/>
  </p:notesMasterIdLst>
  <p:sldIdLst>
    <p:sldId id="256" r:id="rId2"/>
    <p:sldId id="257" r:id="rId3"/>
    <p:sldId id="258" r:id="rId4"/>
    <p:sldId id="259" r:id="rId5"/>
    <p:sldId id="260" r:id="rId6"/>
    <p:sldId id="261" r:id="rId7"/>
    <p:sldId id="262" r:id="rId8"/>
    <p:sldId id="263" r:id="rId9"/>
    <p:sldId id="265" r:id="rId10"/>
    <p:sldId id="266" r:id="rId11"/>
    <p:sldId id="264" r:id="rId12"/>
    <p:sldId id="267" r:id="rId13"/>
    <p:sldId id="268" r:id="rId14"/>
    <p:sldId id="269" r:id="rId15"/>
    <p:sldId id="270" r:id="rId16"/>
    <p:sldId id="271" r:id="rId17"/>
    <p:sldId id="272" r:id="rId18"/>
    <p:sldId id="273" r:id="rId19"/>
    <p:sldId id="274" r:id="rId20"/>
    <p:sldId id="275" r:id="rId21"/>
    <p:sldId id="277" r:id="rId22"/>
    <p:sldId id="278" r:id="rId23"/>
    <p:sldId id="276"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D4"/>
    <a:srgbClr val="000066"/>
    <a:srgbClr val="3A5047"/>
    <a:srgbClr val="EAEAEA"/>
    <a:srgbClr val="C0C0C0"/>
    <a:srgbClr val="2D385D"/>
    <a:srgbClr val="827F08"/>
    <a:srgbClr val="A894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97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14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136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36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6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6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136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FCD87F1-66DF-476E-A860-8333DBE4E8F8}" type="slidenum">
              <a:rPr lang="en-US"/>
              <a:pPr/>
              <a:t>‹#›</a:t>
            </a:fld>
            <a:endParaRPr lang="en-US"/>
          </a:p>
        </p:txBody>
      </p:sp>
    </p:spTree>
    <p:extLst>
      <p:ext uri="{BB962C8B-B14F-4D97-AF65-F5344CB8AC3E}">
        <p14:creationId xmlns:p14="http://schemas.microsoft.com/office/powerpoint/2010/main" val="1136694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227A2C-37BB-4065-91A0-8BB0A8F84B04}" type="slidenum">
              <a:rPr lang="en-US"/>
              <a:pPr/>
              <a:t>1</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152400" y="2895600"/>
            <a:ext cx="8839200" cy="1303338"/>
          </a:xfrm>
        </p:spPr>
        <p:txBody>
          <a:bodyPr/>
          <a:lstStyle>
            <a:lvl1pPr algn="ctr">
              <a:defRPr/>
            </a:lvl1pPr>
          </a:lstStyle>
          <a:p>
            <a:r>
              <a:rPr lang="en-US"/>
              <a:t>Click to edit title style</a:t>
            </a:r>
          </a:p>
        </p:txBody>
      </p:sp>
      <p:sp>
        <p:nvSpPr>
          <p:cNvPr id="62467" name="Rectangle 3"/>
          <p:cNvSpPr>
            <a:spLocks noGrp="1" noChangeArrowheads="1"/>
          </p:cNvSpPr>
          <p:nvPr>
            <p:ph type="subTitle" idx="1"/>
          </p:nvPr>
        </p:nvSpPr>
        <p:spPr>
          <a:xfrm>
            <a:off x="152400" y="4191000"/>
            <a:ext cx="8839200" cy="914400"/>
          </a:xfrm>
        </p:spPr>
        <p:txBody>
          <a:bodyPr/>
          <a:lstStyle>
            <a:lvl1pPr marL="0" indent="0" algn="ctr">
              <a:buFont typeface="Wingdings" pitchFamily="2" charset="2"/>
              <a:buNone/>
              <a:defRPr b="1"/>
            </a:lvl1pPr>
          </a:lstStyle>
          <a:p>
            <a:r>
              <a:rPr lang="en-US"/>
              <a:t>Click to edit subtitle style</a:t>
            </a:r>
          </a:p>
        </p:txBody>
      </p:sp>
      <p:sp>
        <p:nvSpPr>
          <p:cNvPr id="62478" name="Rectangle 14"/>
          <p:cNvSpPr>
            <a:spLocks noGrp="1" noChangeArrowheads="1"/>
          </p:cNvSpPr>
          <p:nvPr>
            <p:ph type="dt" sz="quarter" idx="2"/>
          </p:nvPr>
        </p:nvSpPr>
        <p:spPr/>
        <p:txBody>
          <a:bodyPr/>
          <a:lstStyle>
            <a:lvl1pPr>
              <a:defRPr/>
            </a:lvl1pPr>
          </a:lstStyle>
          <a:p>
            <a:endParaRPr lang="en-US"/>
          </a:p>
        </p:txBody>
      </p:sp>
      <p:sp>
        <p:nvSpPr>
          <p:cNvPr id="62479" name="Rectangle 15"/>
          <p:cNvSpPr>
            <a:spLocks noGrp="1" noChangeArrowheads="1"/>
          </p:cNvSpPr>
          <p:nvPr>
            <p:ph type="ftr" sz="quarter" idx="3"/>
          </p:nvPr>
        </p:nvSpPr>
        <p:spPr/>
        <p:txBody>
          <a:bodyPr/>
          <a:lstStyle>
            <a:lvl1pPr>
              <a:defRPr/>
            </a:lvl1pPr>
          </a:lstStyle>
          <a:p>
            <a:endParaRPr lang="en-US"/>
          </a:p>
        </p:txBody>
      </p:sp>
      <p:sp>
        <p:nvSpPr>
          <p:cNvPr id="62480" name="Rectangle 16"/>
          <p:cNvSpPr>
            <a:spLocks noGrp="1" noChangeArrowheads="1"/>
          </p:cNvSpPr>
          <p:nvPr>
            <p:ph type="sldNum" sz="quarter" idx="4"/>
          </p:nvPr>
        </p:nvSpPr>
        <p:spPr/>
        <p:txBody>
          <a:bodyPr/>
          <a:lstStyle>
            <a:lvl1pPr>
              <a:defRPr/>
            </a:lvl1pPr>
          </a:lstStyle>
          <a:p>
            <a:fld id="{A20EC15E-D79C-4440-B389-0BD2E5CE0D6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0A9318D-50AE-4C65-A254-70A6F65EB8B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52400"/>
            <a:ext cx="217170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6270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8A3428E-91E5-41C6-83EC-0BB5FAF82A6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8ADF5B-CDB7-4471-A068-3EB5E79D4F8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EEDB160-75D9-4C36-BABE-DEC5D3C0A35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76400"/>
            <a:ext cx="4267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267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EAA4F9F-E0F5-453A-8C99-F886DE9D07B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82885B9-DE97-4825-826A-6C33D5B135F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89FADC6-5BF8-4BE6-9CEF-7D29DD0B009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5C77235-D92E-4CC1-8061-C621CDDA017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94E1226-B65C-42FE-B8F4-BC916F441BF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BD78FAC-742B-4FEE-86D4-0AC22081323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xfrm>
            <a:off x="228600" y="152400"/>
            <a:ext cx="86868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61443" name="Rectangle 3"/>
          <p:cNvSpPr>
            <a:spLocks noGrp="1" noChangeArrowheads="1"/>
          </p:cNvSpPr>
          <p:nvPr>
            <p:ph type="body" idx="1"/>
          </p:nvPr>
        </p:nvSpPr>
        <p:spPr bwMode="auto">
          <a:xfrm>
            <a:off x="228600" y="1676400"/>
            <a:ext cx="86868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53" name="Rectangle 1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61454" name="Rectangle 1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61455" name="Rectangle 15"/>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BBE7609-D67B-4B0F-AB65-715047DE0BD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rtl="0" eaLnBrk="0" fontAlgn="base" hangingPunct="0">
        <a:spcBef>
          <a:spcPct val="0"/>
        </a:spcBef>
        <a:spcAft>
          <a:spcPct val="0"/>
        </a:spcAft>
        <a:defRPr kumimoji="1" sz="4400" b="1">
          <a:solidFill>
            <a:schemeClr val="tx1"/>
          </a:solidFill>
          <a:latin typeface="+mj-lt"/>
          <a:ea typeface="+mj-ea"/>
          <a:cs typeface="+mj-cs"/>
        </a:defRPr>
      </a:lvl1pPr>
      <a:lvl2pPr algn="l" rtl="0" eaLnBrk="0" fontAlgn="base" hangingPunct="0">
        <a:spcBef>
          <a:spcPct val="0"/>
        </a:spcBef>
        <a:spcAft>
          <a:spcPct val="0"/>
        </a:spcAft>
        <a:defRPr kumimoji="1" sz="4400" b="1">
          <a:solidFill>
            <a:schemeClr val="tx1"/>
          </a:solidFill>
          <a:latin typeface="Arial" charset="0"/>
        </a:defRPr>
      </a:lvl2pPr>
      <a:lvl3pPr algn="l" rtl="0" eaLnBrk="0" fontAlgn="base" hangingPunct="0">
        <a:spcBef>
          <a:spcPct val="0"/>
        </a:spcBef>
        <a:spcAft>
          <a:spcPct val="0"/>
        </a:spcAft>
        <a:defRPr kumimoji="1" sz="4400" b="1">
          <a:solidFill>
            <a:schemeClr val="tx1"/>
          </a:solidFill>
          <a:latin typeface="Arial" charset="0"/>
        </a:defRPr>
      </a:lvl3pPr>
      <a:lvl4pPr algn="l" rtl="0" eaLnBrk="0" fontAlgn="base" hangingPunct="0">
        <a:spcBef>
          <a:spcPct val="0"/>
        </a:spcBef>
        <a:spcAft>
          <a:spcPct val="0"/>
        </a:spcAft>
        <a:defRPr kumimoji="1" sz="4400" b="1">
          <a:solidFill>
            <a:schemeClr val="tx1"/>
          </a:solidFill>
          <a:latin typeface="Arial" charset="0"/>
        </a:defRPr>
      </a:lvl4pPr>
      <a:lvl5pPr algn="l" rtl="0" eaLnBrk="0" fontAlgn="base" hangingPunct="0">
        <a:spcBef>
          <a:spcPct val="0"/>
        </a:spcBef>
        <a:spcAft>
          <a:spcPct val="0"/>
        </a:spcAft>
        <a:defRPr kumimoji="1" sz="4400" b="1">
          <a:solidFill>
            <a:schemeClr val="tx1"/>
          </a:solidFill>
          <a:latin typeface="Arial" charset="0"/>
        </a:defRPr>
      </a:lvl5pPr>
      <a:lvl6pPr marL="457200" algn="l" rtl="0" eaLnBrk="0" fontAlgn="base" hangingPunct="0">
        <a:spcBef>
          <a:spcPct val="0"/>
        </a:spcBef>
        <a:spcAft>
          <a:spcPct val="0"/>
        </a:spcAft>
        <a:defRPr kumimoji="1" sz="4400" b="1">
          <a:solidFill>
            <a:schemeClr val="tx1"/>
          </a:solidFill>
          <a:latin typeface="Arial" charset="0"/>
        </a:defRPr>
      </a:lvl6pPr>
      <a:lvl7pPr marL="914400" algn="l" rtl="0" eaLnBrk="0" fontAlgn="base" hangingPunct="0">
        <a:spcBef>
          <a:spcPct val="0"/>
        </a:spcBef>
        <a:spcAft>
          <a:spcPct val="0"/>
        </a:spcAft>
        <a:defRPr kumimoji="1" sz="4400" b="1">
          <a:solidFill>
            <a:schemeClr val="tx1"/>
          </a:solidFill>
          <a:latin typeface="Arial" charset="0"/>
        </a:defRPr>
      </a:lvl7pPr>
      <a:lvl8pPr marL="1371600" algn="l" rtl="0" eaLnBrk="0" fontAlgn="base" hangingPunct="0">
        <a:spcBef>
          <a:spcPct val="0"/>
        </a:spcBef>
        <a:spcAft>
          <a:spcPct val="0"/>
        </a:spcAft>
        <a:defRPr kumimoji="1" sz="4400" b="1">
          <a:solidFill>
            <a:schemeClr val="tx1"/>
          </a:solidFill>
          <a:latin typeface="Arial" charset="0"/>
        </a:defRPr>
      </a:lvl8pPr>
      <a:lvl9pPr marL="1828800" algn="l" rtl="0" eaLnBrk="0" fontAlgn="base" hangingPunct="0">
        <a:spcBef>
          <a:spcPct val="0"/>
        </a:spcBef>
        <a:spcAft>
          <a:spcPct val="0"/>
        </a:spcAft>
        <a:defRPr kumimoji="1" sz="4400" b="1">
          <a:solidFill>
            <a:schemeClr val="tx1"/>
          </a:solidFill>
          <a:latin typeface="Arial" charset="0"/>
        </a:defRPr>
      </a:lvl9pPr>
    </p:titleStyle>
    <p:bodyStyle>
      <a:lvl1pPr marL="342900" indent="-342900" algn="l" rtl="0" eaLnBrk="0" fontAlgn="base" hangingPunct="0">
        <a:spcBef>
          <a:spcPct val="20000"/>
        </a:spcBef>
        <a:spcAft>
          <a:spcPct val="0"/>
        </a:spcAft>
        <a:buClr>
          <a:srgbClr val="3A5047"/>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3A5047"/>
        </a:buClr>
        <a:buSzPct val="75000"/>
        <a:buFont typeface="Wingdings" pitchFamily="2" charset="2"/>
        <a:buChar char="n"/>
        <a:defRPr kumimoji="1" sz="2800">
          <a:solidFill>
            <a:schemeClr val="tx1"/>
          </a:solidFill>
          <a:latin typeface="+mn-lt"/>
        </a:defRPr>
      </a:lvl2pPr>
      <a:lvl3pPr marL="1143000" indent="-228600" algn="l" rtl="0" eaLnBrk="0" fontAlgn="base" hangingPunct="0">
        <a:spcBef>
          <a:spcPct val="20000"/>
        </a:spcBef>
        <a:spcAft>
          <a:spcPct val="0"/>
        </a:spcAft>
        <a:buClr>
          <a:srgbClr val="3A5047"/>
        </a:buClr>
        <a:buSzPct val="75000"/>
        <a:buFont typeface="Wingdings" pitchFamily="2" charset="2"/>
        <a:buChar char="n"/>
        <a:defRPr kumimoji="1" sz="2400">
          <a:solidFill>
            <a:schemeClr val="tx1"/>
          </a:solidFill>
          <a:latin typeface="+mn-lt"/>
        </a:defRPr>
      </a:lvl3pPr>
      <a:lvl4pPr marL="1600200" indent="-228600" algn="l" rtl="0" eaLnBrk="0" fontAlgn="base" hangingPunct="0">
        <a:spcBef>
          <a:spcPct val="20000"/>
        </a:spcBef>
        <a:spcAft>
          <a:spcPct val="0"/>
        </a:spcAft>
        <a:buClr>
          <a:srgbClr val="3A5047"/>
        </a:buClr>
        <a:buSzPct val="75000"/>
        <a:buFont typeface="Wingdings" pitchFamily="2" charset="2"/>
        <a:buChar char="n"/>
        <a:defRPr kumimoji="1" sz="2000">
          <a:solidFill>
            <a:schemeClr val="tx1"/>
          </a:solidFill>
          <a:latin typeface="+mn-lt"/>
        </a:defRPr>
      </a:lvl4pPr>
      <a:lvl5pPr marL="2057400" indent="-228600" algn="l" rtl="0" eaLnBrk="0" fontAlgn="base" hangingPunct="0">
        <a:spcBef>
          <a:spcPct val="20000"/>
        </a:spcBef>
        <a:spcAft>
          <a:spcPct val="0"/>
        </a:spcAft>
        <a:buClr>
          <a:srgbClr val="3A5047"/>
        </a:buClr>
        <a:buSzPct val="75000"/>
        <a:buFont typeface="Wingdings" pitchFamily="2" charset="2"/>
        <a:buChar char="n"/>
        <a:defRPr kumimoji="1" sz="2000">
          <a:solidFill>
            <a:schemeClr val="tx1"/>
          </a:solidFill>
          <a:latin typeface="+mn-lt"/>
        </a:defRPr>
      </a:lvl5pPr>
      <a:lvl6pPr marL="2514600" indent="-228600" algn="l" rtl="0" eaLnBrk="0" fontAlgn="base" hangingPunct="0">
        <a:spcBef>
          <a:spcPct val="20000"/>
        </a:spcBef>
        <a:spcAft>
          <a:spcPct val="0"/>
        </a:spcAft>
        <a:buClr>
          <a:srgbClr val="3A5047"/>
        </a:buClr>
        <a:buSzPct val="75000"/>
        <a:buFont typeface="Wingdings" pitchFamily="2" charset="2"/>
        <a:buChar char="n"/>
        <a:defRPr kumimoji="1" sz="2000">
          <a:solidFill>
            <a:schemeClr val="tx1"/>
          </a:solidFill>
          <a:latin typeface="+mn-lt"/>
        </a:defRPr>
      </a:lvl6pPr>
      <a:lvl7pPr marL="2971800" indent="-228600" algn="l" rtl="0" eaLnBrk="0" fontAlgn="base" hangingPunct="0">
        <a:spcBef>
          <a:spcPct val="20000"/>
        </a:spcBef>
        <a:spcAft>
          <a:spcPct val="0"/>
        </a:spcAft>
        <a:buClr>
          <a:srgbClr val="3A5047"/>
        </a:buClr>
        <a:buSzPct val="75000"/>
        <a:buFont typeface="Wingdings" pitchFamily="2" charset="2"/>
        <a:buChar char="n"/>
        <a:defRPr kumimoji="1" sz="2000">
          <a:solidFill>
            <a:schemeClr val="tx1"/>
          </a:solidFill>
          <a:latin typeface="+mn-lt"/>
        </a:defRPr>
      </a:lvl7pPr>
      <a:lvl8pPr marL="3429000" indent="-228600" algn="l" rtl="0" eaLnBrk="0" fontAlgn="base" hangingPunct="0">
        <a:spcBef>
          <a:spcPct val="20000"/>
        </a:spcBef>
        <a:spcAft>
          <a:spcPct val="0"/>
        </a:spcAft>
        <a:buClr>
          <a:srgbClr val="3A5047"/>
        </a:buClr>
        <a:buSzPct val="75000"/>
        <a:buFont typeface="Wingdings" pitchFamily="2" charset="2"/>
        <a:buChar char="n"/>
        <a:defRPr kumimoji="1" sz="2000">
          <a:solidFill>
            <a:schemeClr val="tx1"/>
          </a:solidFill>
          <a:latin typeface="+mn-lt"/>
        </a:defRPr>
      </a:lvl8pPr>
      <a:lvl9pPr marL="3886200" indent="-228600" algn="l" rtl="0" eaLnBrk="0" fontAlgn="base" hangingPunct="0">
        <a:spcBef>
          <a:spcPct val="20000"/>
        </a:spcBef>
        <a:spcAft>
          <a:spcPct val="0"/>
        </a:spcAft>
        <a:buClr>
          <a:srgbClr val="3A5047"/>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Anjou" TargetMode="External"/><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ctrTitle"/>
          </p:nvPr>
        </p:nvSpPr>
        <p:spPr/>
        <p:txBody>
          <a:bodyPr/>
          <a:lstStyle/>
          <a:p>
            <a:r>
              <a:rPr lang="en-US"/>
              <a:t>18</a:t>
            </a:r>
            <a:r>
              <a:rPr lang="en-US" baseline="30000"/>
              <a:t>th</a:t>
            </a:r>
            <a:r>
              <a:rPr lang="en-US"/>
              <a:t> Century Europe</a:t>
            </a:r>
          </a:p>
        </p:txBody>
      </p:sp>
      <p:sp>
        <p:nvSpPr>
          <p:cNvPr id="135171" name="Rectangle 3"/>
          <p:cNvSpPr>
            <a:spLocks noGrp="1" noChangeArrowheads="1"/>
          </p:cNvSpPr>
          <p:nvPr>
            <p:ph type="subTitle" idx="1"/>
          </p:nvPr>
        </p:nvSpPr>
        <p:spPr/>
        <p:txBody>
          <a:bodyPr/>
          <a:lstStyle/>
          <a:p>
            <a:r>
              <a:rPr lang="en-US"/>
              <a:t>A Century of Change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algn="ctr"/>
            <a:r>
              <a:rPr lang="en-US"/>
              <a:t>War Ends</a:t>
            </a:r>
          </a:p>
        </p:txBody>
      </p:sp>
      <p:sp>
        <p:nvSpPr>
          <p:cNvPr id="149507" name="Rectangle 3"/>
          <p:cNvSpPr>
            <a:spLocks noGrp="1" noChangeArrowheads="1"/>
          </p:cNvSpPr>
          <p:nvPr>
            <p:ph type="body" idx="1"/>
          </p:nvPr>
        </p:nvSpPr>
        <p:spPr/>
        <p:txBody>
          <a:bodyPr/>
          <a:lstStyle/>
          <a:p>
            <a:r>
              <a:rPr lang="en-US" sz="2800"/>
              <a:t>Russia quickly overran Stan who fled to France.</a:t>
            </a:r>
          </a:p>
          <a:p>
            <a:r>
              <a:rPr lang="en-US" sz="2800"/>
              <a:t>BUT…Prussia, Austria, and France all fought on German soil and soon France took over Lorraine and Stan ruled it.</a:t>
            </a:r>
          </a:p>
          <a:p>
            <a:r>
              <a:rPr lang="en-US" sz="2800"/>
              <a:t>The French (and their allies), hoping for détente and good relations with the Austrians, now recognized the </a:t>
            </a:r>
            <a:r>
              <a:rPr lang="en-US" sz="2800" b="1"/>
              <a:t>Pragmatic Sanction</a:t>
            </a:r>
          </a:p>
          <a:p>
            <a:pPr lvl="1"/>
            <a:r>
              <a:rPr lang="en-US" sz="2400"/>
              <a:t>allowed Maria Theresa to succeed her father. </a:t>
            </a:r>
          </a:p>
          <a:p>
            <a:pPr lvl="1"/>
            <a:r>
              <a:rPr lang="en-US" sz="2400"/>
              <a:t>This proved a hollow guarantee, however, as the French decided to intervene to partition the Habsburg Monarchy after all following Charles's death in 1740.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algn="ctr"/>
            <a:r>
              <a:rPr lang="en-US"/>
              <a:t>1730’s</a:t>
            </a:r>
          </a:p>
        </p:txBody>
      </p:sp>
      <p:sp>
        <p:nvSpPr>
          <p:cNvPr id="147459" name="Rectangle 3"/>
          <p:cNvSpPr>
            <a:spLocks noGrp="1" noChangeArrowheads="1"/>
          </p:cNvSpPr>
          <p:nvPr>
            <p:ph type="body" idx="1"/>
          </p:nvPr>
        </p:nvSpPr>
        <p:spPr>
          <a:xfrm>
            <a:off x="228600" y="1676400"/>
            <a:ext cx="8686800" cy="5181600"/>
          </a:xfrm>
        </p:spPr>
        <p:txBody>
          <a:bodyPr/>
          <a:lstStyle/>
          <a:p>
            <a:pPr>
              <a:lnSpc>
                <a:spcPct val="90000"/>
              </a:lnSpc>
            </a:pPr>
            <a:r>
              <a:rPr lang="en-US"/>
              <a:t>1735-39: Russo-Turkish War</a:t>
            </a:r>
          </a:p>
          <a:p>
            <a:pPr lvl="1">
              <a:lnSpc>
                <a:spcPct val="90000"/>
              </a:lnSpc>
            </a:pPr>
            <a:r>
              <a:rPr lang="en-US"/>
              <a:t>caused by intensified contradictions over the results of the War of Polish Succession </a:t>
            </a:r>
          </a:p>
          <a:p>
            <a:pPr lvl="2">
              <a:lnSpc>
                <a:spcPct val="90000"/>
              </a:lnSpc>
            </a:pPr>
            <a:r>
              <a:rPr lang="en-US"/>
              <a:t>Russia ousted the Turkish ally, Stan.</a:t>
            </a:r>
          </a:p>
          <a:p>
            <a:pPr lvl="1">
              <a:lnSpc>
                <a:spcPct val="90000"/>
              </a:lnSpc>
            </a:pPr>
            <a:r>
              <a:rPr lang="en-US"/>
              <a:t> caused by endless raids on Russia (current day Ukraine) by the Turkish allies, the Crimean Tatars. </a:t>
            </a:r>
          </a:p>
          <a:p>
            <a:pPr lvl="1">
              <a:lnSpc>
                <a:spcPct val="90000"/>
              </a:lnSpc>
            </a:pPr>
            <a:r>
              <a:rPr lang="en-US"/>
              <a:t>The war also represented Russia's continuing struggle for the access to the Black Sea/Turkish Straits. </a:t>
            </a:r>
          </a:p>
          <a:p>
            <a:pPr lvl="1">
              <a:lnSpc>
                <a:spcPct val="90000"/>
              </a:lnSpc>
            </a:pPr>
            <a:r>
              <a:rPr lang="en-US"/>
              <a:t>Russia won but settled for little territory because of an impending attack by Sweden.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228600" y="152400"/>
            <a:ext cx="3352800" cy="1219200"/>
          </a:xfrm>
        </p:spPr>
        <p:txBody>
          <a:bodyPr/>
          <a:lstStyle/>
          <a:p>
            <a:pPr algn="ctr"/>
            <a:r>
              <a:rPr lang="en-US"/>
              <a:t>1740’s</a:t>
            </a:r>
          </a:p>
        </p:txBody>
      </p:sp>
      <p:sp>
        <p:nvSpPr>
          <p:cNvPr id="150531" name="Rectangle 3"/>
          <p:cNvSpPr>
            <a:spLocks noGrp="1" noChangeArrowheads="1"/>
          </p:cNvSpPr>
          <p:nvPr>
            <p:ph type="body" idx="1"/>
          </p:nvPr>
        </p:nvSpPr>
        <p:spPr>
          <a:xfrm>
            <a:off x="228600" y="1676400"/>
            <a:ext cx="3733800" cy="5029200"/>
          </a:xfrm>
        </p:spPr>
        <p:txBody>
          <a:bodyPr/>
          <a:lstStyle/>
          <a:p>
            <a:r>
              <a:rPr lang="en-US"/>
              <a:t>1740: Fred the Great (Fred. II) came to power in Prussia</a:t>
            </a:r>
          </a:p>
          <a:p>
            <a:r>
              <a:rPr lang="en-US"/>
              <a:t>1740-1741: Famine in Ireland killed 10% of its population.</a:t>
            </a:r>
          </a:p>
          <a:p>
            <a:pPr>
              <a:buFont typeface="Wingdings" pitchFamily="2" charset="2"/>
              <a:buNone/>
            </a:pPr>
            <a:endParaRPr lang="en-US"/>
          </a:p>
        </p:txBody>
      </p:sp>
      <p:pic>
        <p:nvPicPr>
          <p:cNvPr id="150532" name="Picture 4"/>
          <p:cNvPicPr>
            <a:picLocks noChangeAspect="1" noChangeArrowheads="1"/>
          </p:cNvPicPr>
          <p:nvPr/>
        </p:nvPicPr>
        <p:blipFill>
          <a:blip r:embed="rId2"/>
          <a:srcRect/>
          <a:stretch>
            <a:fillRect/>
          </a:stretch>
        </p:blipFill>
        <p:spPr bwMode="auto">
          <a:xfrm>
            <a:off x="4000500" y="0"/>
            <a:ext cx="5143500" cy="6858000"/>
          </a:xfrm>
          <a:prstGeom prst="rect">
            <a:avLst/>
          </a:prstGeom>
          <a:noFill/>
          <a:ln w="12700" cap="sq">
            <a:noFill/>
            <a:miter lim="800000"/>
            <a:headEnd type="none" w="sm" len="sm"/>
            <a:tailEnd type="none" w="sm" len="sm"/>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algn="ctr"/>
            <a:r>
              <a:rPr lang="en-US"/>
              <a:t>1740’s</a:t>
            </a:r>
          </a:p>
        </p:txBody>
      </p:sp>
      <p:sp>
        <p:nvSpPr>
          <p:cNvPr id="151555" name="Rectangle 3"/>
          <p:cNvSpPr>
            <a:spLocks noGrp="1" noChangeArrowheads="1"/>
          </p:cNvSpPr>
          <p:nvPr>
            <p:ph type="body" idx="1"/>
          </p:nvPr>
        </p:nvSpPr>
        <p:spPr/>
        <p:txBody>
          <a:bodyPr/>
          <a:lstStyle/>
          <a:p>
            <a:pPr>
              <a:lnSpc>
                <a:spcPct val="90000"/>
              </a:lnSpc>
            </a:pPr>
            <a:r>
              <a:rPr lang="en-US"/>
              <a:t>1740-1748:  War of Austrian Succession</a:t>
            </a:r>
          </a:p>
          <a:p>
            <a:pPr lvl="1">
              <a:lnSpc>
                <a:spcPct val="90000"/>
              </a:lnSpc>
            </a:pPr>
            <a:r>
              <a:rPr lang="en-US"/>
              <a:t>The war began under the pretext that Maria Theresa was ineligible to succeed to the Austrian Hapsburg throne, because medieval Salic law (Frankish kingdom) precluded royal inheritance by a woman. </a:t>
            </a:r>
          </a:p>
          <a:p>
            <a:pPr lvl="1">
              <a:lnSpc>
                <a:spcPct val="90000"/>
              </a:lnSpc>
            </a:pPr>
            <a:r>
              <a:rPr lang="en-US"/>
              <a:t>The war was in direct violation of the Pragmatic Sanction that MT’s dad had arranged.</a:t>
            </a:r>
          </a:p>
          <a:p>
            <a:pPr>
              <a:lnSpc>
                <a:spcPct val="90000"/>
              </a:lnSpc>
            </a:pPr>
            <a:r>
              <a:rPr lang="en-US"/>
              <a:t>***Major conflict of the war revolved around whether Prussia or Austria would control Silesia (rich in minerals).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algn="ctr"/>
            <a:r>
              <a:rPr lang="en-US" sz="4000"/>
              <a:t>War of Austrian Succession, cont.</a:t>
            </a:r>
          </a:p>
        </p:txBody>
      </p:sp>
      <p:sp>
        <p:nvSpPr>
          <p:cNvPr id="152579" name="Rectangle 3"/>
          <p:cNvSpPr>
            <a:spLocks noGrp="1" noChangeArrowheads="1"/>
          </p:cNvSpPr>
          <p:nvPr>
            <p:ph type="body" idx="1"/>
          </p:nvPr>
        </p:nvSpPr>
        <p:spPr/>
        <p:txBody>
          <a:bodyPr/>
          <a:lstStyle/>
          <a:p>
            <a:r>
              <a:rPr lang="en-US"/>
              <a:t>Significant because Prussia showed up with a professional standing army.</a:t>
            </a:r>
          </a:p>
          <a:p>
            <a:r>
              <a:rPr lang="en-US"/>
              <a:t>Austria, England, and the Dutch Rep vs. Prussia, France, and Spain</a:t>
            </a:r>
          </a:p>
          <a:p>
            <a:r>
              <a:rPr lang="en-US"/>
              <a:t>N. American part of war = King George’s War</a:t>
            </a:r>
          </a:p>
          <a:p>
            <a:r>
              <a:rPr lang="en-US"/>
              <a:t>France and England also fought over India</a:t>
            </a:r>
          </a:p>
          <a:p>
            <a:r>
              <a:rPr lang="en-US"/>
              <a:t>War of Jenkin’s Ear—Spain v.England</a:t>
            </a:r>
          </a:p>
          <a:p>
            <a:pPr lvl="1"/>
            <a:r>
              <a:rPr lang="en-US"/>
              <a:t>Naval War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algn="ctr"/>
            <a:r>
              <a:rPr lang="en-US"/>
              <a:t>End of the War</a:t>
            </a:r>
          </a:p>
        </p:txBody>
      </p:sp>
      <p:sp>
        <p:nvSpPr>
          <p:cNvPr id="153603" name="Rectangle 3"/>
          <p:cNvSpPr>
            <a:spLocks noGrp="1" noChangeArrowheads="1"/>
          </p:cNvSpPr>
          <p:nvPr>
            <p:ph type="body" idx="1"/>
          </p:nvPr>
        </p:nvSpPr>
        <p:spPr>
          <a:xfrm>
            <a:off x="0" y="2133600"/>
            <a:ext cx="5029200" cy="4191000"/>
          </a:xfrm>
        </p:spPr>
        <p:txBody>
          <a:bodyPr/>
          <a:lstStyle/>
          <a:p>
            <a:r>
              <a:rPr lang="en-US"/>
              <a:t>Results:</a:t>
            </a:r>
          </a:p>
          <a:p>
            <a:pPr lvl="1"/>
            <a:r>
              <a:rPr lang="en-US"/>
              <a:t>Treaty of Aix-la Chapelle</a:t>
            </a:r>
          </a:p>
          <a:p>
            <a:pPr lvl="1"/>
            <a:r>
              <a:rPr lang="en-US"/>
              <a:t>MT got to keep the Austrian throne</a:t>
            </a:r>
          </a:p>
          <a:p>
            <a:pPr lvl="1"/>
            <a:r>
              <a:rPr lang="en-US"/>
              <a:t>Silesia went to Prussia</a:t>
            </a:r>
          </a:p>
          <a:p>
            <a:pPr lvl="1"/>
            <a:r>
              <a:rPr lang="en-US"/>
              <a:t>Temporarily bankrupted Fred’s coffers</a:t>
            </a:r>
          </a:p>
          <a:p>
            <a:pPr lvl="1"/>
            <a:r>
              <a:rPr lang="en-US"/>
              <a:t>Lots of prestige for Fred</a:t>
            </a:r>
          </a:p>
          <a:p>
            <a:endParaRPr lang="en-US"/>
          </a:p>
        </p:txBody>
      </p:sp>
      <p:pic>
        <p:nvPicPr>
          <p:cNvPr id="153604" name="Picture 4"/>
          <p:cNvPicPr>
            <a:picLocks noChangeAspect="1" noChangeArrowheads="1"/>
          </p:cNvPicPr>
          <p:nvPr/>
        </p:nvPicPr>
        <p:blipFill>
          <a:blip r:embed="rId2"/>
          <a:srcRect/>
          <a:stretch>
            <a:fillRect/>
          </a:stretch>
        </p:blipFill>
        <p:spPr bwMode="auto">
          <a:xfrm>
            <a:off x="5113338" y="1600200"/>
            <a:ext cx="4030662" cy="5257800"/>
          </a:xfrm>
          <a:prstGeom prst="rect">
            <a:avLst/>
          </a:prstGeom>
          <a:noFill/>
          <a:ln w="12700" cap="sq">
            <a:noFill/>
            <a:miter lim="800000"/>
            <a:headEnd type="none" w="sm" len="sm"/>
            <a:tailEnd type="none" w="sm" len="sm"/>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2743200" y="228600"/>
            <a:ext cx="3810000" cy="1219200"/>
          </a:xfrm>
        </p:spPr>
        <p:txBody>
          <a:bodyPr/>
          <a:lstStyle/>
          <a:p>
            <a:pPr algn="ctr"/>
            <a:r>
              <a:rPr lang="en-US"/>
              <a:t>1740’s	cont.</a:t>
            </a:r>
          </a:p>
        </p:txBody>
      </p:sp>
      <p:sp>
        <p:nvSpPr>
          <p:cNvPr id="154627" name="Rectangle 3"/>
          <p:cNvSpPr>
            <a:spLocks noGrp="1" noChangeArrowheads="1"/>
          </p:cNvSpPr>
          <p:nvPr>
            <p:ph type="body" idx="1"/>
          </p:nvPr>
        </p:nvSpPr>
        <p:spPr>
          <a:xfrm>
            <a:off x="228600" y="1676400"/>
            <a:ext cx="3962400" cy="5029200"/>
          </a:xfrm>
        </p:spPr>
        <p:txBody>
          <a:bodyPr/>
          <a:lstStyle/>
          <a:p>
            <a:r>
              <a:rPr lang="en-US"/>
              <a:t>1745: Another Jacobite Rebellion</a:t>
            </a:r>
          </a:p>
          <a:p>
            <a:pPr lvl="1"/>
            <a:r>
              <a:rPr lang="en-US"/>
              <a:t>Bonnie Prince Charlie tried to take over England with the help of some Scottish clansmen and the French.</a:t>
            </a:r>
          </a:p>
          <a:p>
            <a:pPr lvl="1"/>
            <a:r>
              <a:rPr lang="en-US"/>
              <a:t>Failed</a:t>
            </a:r>
          </a:p>
          <a:p>
            <a:pPr>
              <a:buFont typeface="Wingdings" pitchFamily="2" charset="2"/>
              <a:buNone/>
            </a:pPr>
            <a:endParaRPr lang="en-US"/>
          </a:p>
        </p:txBody>
      </p:sp>
      <p:pic>
        <p:nvPicPr>
          <p:cNvPr id="154628" name="Picture 4"/>
          <p:cNvPicPr>
            <a:picLocks noChangeAspect="1" noChangeArrowheads="1"/>
          </p:cNvPicPr>
          <p:nvPr/>
        </p:nvPicPr>
        <p:blipFill>
          <a:blip r:embed="rId2"/>
          <a:srcRect/>
          <a:stretch>
            <a:fillRect/>
          </a:stretch>
        </p:blipFill>
        <p:spPr bwMode="auto">
          <a:xfrm>
            <a:off x="5078413" y="1600200"/>
            <a:ext cx="4065587" cy="5257800"/>
          </a:xfrm>
          <a:prstGeom prst="rect">
            <a:avLst/>
          </a:prstGeom>
          <a:noFill/>
          <a:ln w="12700" cap="sq">
            <a:noFill/>
            <a:miter lim="800000"/>
            <a:headEnd type="none" w="sm" len="sm"/>
            <a:tailEnd type="none" w="sm" len="sm"/>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algn="ctr"/>
            <a:r>
              <a:rPr lang="en-US"/>
              <a:t>1750’s</a:t>
            </a:r>
          </a:p>
        </p:txBody>
      </p:sp>
      <p:sp>
        <p:nvSpPr>
          <p:cNvPr id="155651" name="Rectangle 3"/>
          <p:cNvSpPr>
            <a:spLocks noGrp="1" noChangeArrowheads="1"/>
          </p:cNvSpPr>
          <p:nvPr>
            <p:ph type="body" idx="1"/>
          </p:nvPr>
        </p:nvSpPr>
        <p:spPr>
          <a:xfrm>
            <a:off x="228600" y="1600200"/>
            <a:ext cx="8686800" cy="5029200"/>
          </a:xfrm>
        </p:spPr>
        <p:txBody>
          <a:bodyPr/>
          <a:lstStyle/>
          <a:p>
            <a:r>
              <a:rPr lang="en-US"/>
              <a:t>1750: Peak of Little Ice Age brought widespread famine</a:t>
            </a:r>
          </a:p>
          <a:p>
            <a:pPr>
              <a:buFont typeface="Wingdings" pitchFamily="2" charset="2"/>
              <a:buNone/>
            </a:pPr>
            <a:endParaRPr lang="en-US"/>
          </a:p>
        </p:txBody>
      </p:sp>
      <p:pic>
        <p:nvPicPr>
          <p:cNvPr id="155652" name="Picture 4"/>
          <p:cNvPicPr>
            <a:picLocks noChangeAspect="1" noChangeArrowheads="1"/>
          </p:cNvPicPr>
          <p:nvPr/>
        </p:nvPicPr>
        <p:blipFill>
          <a:blip r:embed="rId2"/>
          <a:srcRect/>
          <a:stretch>
            <a:fillRect/>
          </a:stretch>
        </p:blipFill>
        <p:spPr bwMode="auto">
          <a:xfrm>
            <a:off x="1676400" y="2638425"/>
            <a:ext cx="5715000" cy="4219575"/>
          </a:xfrm>
          <a:prstGeom prst="rect">
            <a:avLst/>
          </a:prstGeom>
          <a:noFill/>
          <a:ln w="12700" cap="sq">
            <a:noFill/>
            <a:miter lim="800000"/>
            <a:headEnd type="none" w="sm" len="sm"/>
            <a:tailEnd type="none" w="sm" len="sm"/>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algn="ctr"/>
            <a:r>
              <a:rPr lang="en-US"/>
              <a:t>1750’s</a:t>
            </a:r>
          </a:p>
        </p:txBody>
      </p:sp>
      <p:sp>
        <p:nvSpPr>
          <p:cNvPr id="156675" name="Rectangle 3"/>
          <p:cNvSpPr>
            <a:spLocks noGrp="1" noChangeArrowheads="1"/>
          </p:cNvSpPr>
          <p:nvPr>
            <p:ph type="body" idx="1"/>
          </p:nvPr>
        </p:nvSpPr>
        <p:spPr/>
        <p:txBody>
          <a:bodyPr/>
          <a:lstStyle/>
          <a:p>
            <a:r>
              <a:rPr lang="en-US"/>
              <a:t>1756-1763: Seven Years’ War</a:t>
            </a:r>
          </a:p>
          <a:p>
            <a:pPr lvl="1"/>
            <a:r>
              <a:rPr lang="en-US"/>
              <a:t>1,400,000 deaths </a:t>
            </a:r>
          </a:p>
          <a:p>
            <a:r>
              <a:rPr lang="en-US"/>
              <a:t>***Diplomatic Revolution***</a:t>
            </a:r>
          </a:p>
          <a:p>
            <a:pPr lvl="1"/>
            <a:r>
              <a:rPr lang="en-US"/>
              <a:t>century-old enemies France, Austria and Russia formed a single alliance against Prussia. </a:t>
            </a:r>
          </a:p>
          <a:p>
            <a:pPr lvl="1"/>
            <a:r>
              <a:rPr lang="en-US"/>
              <a:t>Prussia and England (Portugal)  vs. Austria and France (Russia, Sweden, Spain, &amp; Saxony)</a:t>
            </a:r>
          </a:p>
          <a:p>
            <a:r>
              <a:rPr lang="en-US"/>
              <a:t>French and Indian War in N. America   (1754-1763)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algn="ctr"/>
            <a:r>
              <a:rPr lang="en-US"/>
              <a:t>Battle of Kunersdorf</a:t>
            </a:r>
          </a:p>
        </p:txBody>
      </p:sp>
      <p:pic>
        <p:nvPicPr>
          <p:cNvPr id="157699" name="Picture 3"/>
          <p:cNvPicPr>
            <a:picLocks noGrp="1" noChangeAspect="1" noChangeArrowheads="1"/>
          </p:cNvPicPr>
          <p:nvPr>
            <p:ph type="body" idx="1"/>
          </p:nvPr>
        </p:nvPicPr>
        <p:blipFill>
          <a:blip r:embed="rId2"/>
          <a:srcRect/>
          <a:stretch>
            <a:fillRect/>
          </a:stretch>
        </p:blipFill>
        <p:spPr>
          <a:xfrm>
            <a:off x="0" y="1676400"/>
            <a:ext cx="9144000" cy="51816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algn="ctr"/>
            <a:r>
              <a:rPr lang="en-US"/>
              <a:t>Major Events of 1700-1710</a:t>
            </a:r>
          </a:p>
        </p:txBody>
      </p:sp>
      <p:sp>
        <p:nvSpPr>
          <p:cNvPr id="140291" name="Rectangle 3"/>
          <p:cNvSpPr>
            <a:spLocks noGrp="1" noChangeArrowheads="1"/>
          </p:cNvSpPr>
          <p:nvPr>
            <p:ph type="body" idx="1"/>
          </p:nvPr>
        </p:nvSpPr>
        <p:spPr>
          <a:xfrm>
            <a:off x="228600" y="1676400"/>
            <a:ext cx="4876800" cy="5029200"/>
          </a:xfrm>
        </p:spPr>
        <p:txBody>
          <a:bodyPr/>
          <a:lstStyle/>
          <a:p>
            <a:pPr>
              <a:lnSpc>
                <a:spcPct val="90000"/>
              </a:lnSpc>
            </a:pPr>
            <a:r>
              <a:rPr lang="en-US"/>
              <a:t>1700-1721: </a:t>
            </a:r>
            <a:r>
              <a:rPr lang="en-US" b="1"/>
              <a:t>Great Northern War</a:t>
            </a:r>
          </a:p>
          <a:p>
            <a:pPr lvl="1">
              <a:lnSpc>
                <a:spcPct val="90000"/>
              </a:lnSpc>
            </a:pPr>
            <a:r>
              <a:rPr lang="en-US"/>
              <a:t>Russia replaces Sweden as the dominant Baltic power under Peter the Great</a:t>
            </a:r>
          </a:p>
          <a:p>
            <a:pPr lvl="1">
              <a:lnSpc>
                <a:spcPct val="90000"/>
              </a:lnSpc>
            </a:pPr>
            <a:r>
              <a:rPr lang="en-US"/>
              <a:t>Peter the Great vs. Charles XII</a:t>
            </a:r>
          </a:p>
          <a:p>
            <a:pPr lvl="1">
              <a:lnSpc>
                <a:spcPct val="90000"/>
              </a:lnSpc>
            </a:pPr>
            <a:r>
              <a:rPr lang="en-US"/>
              <a:t>Most important battle = Battle of Poltava (Russian victory)</a:t>
            </a:r>
          </a:p>
        </p:txBody>
      </p:sp>
      <p:pic>
        <p:nvPicPr>
          <p:cNvPr id="140293" name="Picture 5" descr="Peter the Great"/>
          <p:cNvPicPr>
            <a:picLocks noChangeAspect="1" noChangeArrowheads="1"/>
          </p:cNvPicPr>
          <p:nvPr/>
        </p:nvPicPr>
        <p:blipFill>
          <a:blip r:embed="rId2"/>
          <a:srcRect/>
          <a:stretch>
            <a:fillRect/>
          </a:stretch>
        </p:blipFill>
        <p:spPr bwMode="auto">
          <a:xfrm>
            <a:off x="5510213" y="1676400"/>
            <a:ext cx="3633787" cy="51816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algn="ctr"/>
            <a:r>
              <a:rPr lang="en-US"/>
              <a:t>7 Years’ War</a:t>
            </a:r>
          </a:p>
        </p:txBody>
      </p:sp>
      <p:sp>
        <p:nvSpPr>
          <p:cNvPr id="158723" name="Rectangle 3"/>
          <p:cNvSpPr>
            <a:spLocks noGrp="1" noChangeArrowheads="1"/>
          </p:cNvSpPr>
          <p:nvPr>
            <p:ph type="body" idx="1"/>
          </p:nvPr>
        </p:nvSpPr>
        <p:spPr/>
        <p:txBody>
          <a:bodyPr/>
          <a:lstStyle/>
          <a:p>
            <a:pPr>
              <a:lnSpc>
                <a:spcPct val="90000"/>
              </a:lnSpc>
            </a:pPr>
            <a:r>
              <a:rPr lang="en-US" sz="2800"/>
              <a:t>Began with Frederick the Great’s (Pr.) invasion of Saxony.</a:t>
            </a:r>
          </a:p>
          <a:p>
            <a:pPr>
              <a:lnSpc>
                <a:spcPct val="90000"/>
              </a:lnSpc>
            </a:pPr>
            <a:r>
              <a:rPr lang="en-US" sz="2800"/>
              <a:t>The British had the most formidable navy in Europe while Prussia had the most formidable land force on continental Europe.</a:t>
            </a:r>
          </a:p>
          <a:p>
            <a:pPr lvl="1">
              <a:lnSpc>
                <a:spcPct val="90000"/>
              </a:lnSpc>
            </a:pPr>
            <a:r>
              <a:rPr lang="en-US" sz="2400"/>
              <a:t>This allowed Great Britain to focus its soldiers towards its colonies.</a:t>
            </a:r>
          </a:p>
          <a:p>
            <a:pPr>
              <a:lnSpc>
                <a:spcPct val="90000"/>
              </a:lnSpc>
            </a:pPr>
            <a:r>
              <a:rPr lang="en-US" sz="2800"/>
              <a:t>The Austrian army had undergone an overhaul according to the Prussian system. </a:t>
            </a:r>
          </a:p>
          <a:p>
            <a:pPr lvl="1">
              <a:lnSpc>
                <a:spcPct val="90000"/>
              </a:lnSpc>
            </a:pPr>
            <a:r>
              <a:rPr lang="en-US" sz="2400"/>
              <a:t>Maria Theresa pressed relentlessly for reform. </a:t>
            </a:r>
          </a:p>
          <a:p>
            <a:pPr lvl="1">
              <a:lnSpc>
                <a:spcPct val="90000"/>
              </a:lnSpc>
            </a:pPr>
            <a:r>
              <a:rPr lang="en-US" sz="2400"/>
              <a:t>Her interest in the welfare of the soldiers had gained her their undivided respect.</a:t>
            </a:r>
          </a:p>
          <a:p>
            <a:pPr>
              <a:lnSpc>
                <a:spcPct val="90000"/>
              </a:lnSpc>
            </a:pPr>
            <a:endParaRPr lang="en-US" sz="2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algn="ctr"/>
            <a:r>
              <a:rPr lang="en-US"/>
              <a:t>Battle of Plassey</a:t>
            </a:r>
          </a:p>
        </p:txBody>
      </p:sp>
      <p:pic>
        <p:nvPicPr>
          <p:cNvPr id="160771" name="Picture 3"/>
          <p:cNvPicPr>
            <a:picLocks noGrp="1" noChangeAspect="1" noChangeArrowheads="1"/>
          </p:cNvPicPr>
          <p:nvPr>
            <p:ph type="body" idx="1"/>
          </p:nvPr>
        </p:nvPicPr>
        <p:blipFill>
          <a:blip r:embed="rId2"/>
          <a:srcRect/>
          <a:stretch>
            <a:fillRect/>
          </a:stretch>
        </p:blip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algn="ctr"/>
            <a:r>
              <a:rPr lang="en-US"/>
              <a:t>Battle of Plassey</a:t>
            </a:r>
          </a:p>
        </p:txBody>
      </p:sp>
      <p:sp>
        <p:nvSpPr>
          <p:cNvPr id="161795" name="Rectangle 3"/>
          <p:cNvSpPr>
            <a:spLocks noGrp="1" noChangeArrowheads="1"/>
          </p:cNvSpPr>
          <p:nvPr>
            <p:ph type="body" idx="1"/>
          </p:nvPr>
        </p:nvSpPr>
        <p:spPr/>
        <p:txBody>
          <a:bodyPr/>
          <a:lstStyle/>
          <a:p>
            <a:r>
              <a:rPr lang="en-US"/>
              <a:t>June 1757—part of the Seven Years’ War</a:t>
            </a:r>
          </a:p>
          <a:p>
            <a:r>
              <a:rPr lang="en-US"/>
              <a:t>English victory over the Nawab of Bengal and his French allies established the dominance of the British East India Company in India</a:t>
            </a:r>
          </a:p>
          <a:p>
            <a:r>
              <a:rPr lang="en-US"/>
              <a:t>one of the pivotal battles leading to the eventual formation of the British Empire in India.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algn="ctr"/>
            <a:r>
              <a:rPr lang="en-US"/>
              <a:t>End of the War</a:t>
            </a:r>
          </a:p>
        </p:txBody>
      </p:sp>
      <p:sp>
        <p:nvSpPr>
          <p:cNvPr id="159747" name="Rectangle 3"/>
          <p:cNvSpPr>
            <a:spLocks noGrp="1" noChangeArrowheads="1"/>
          </p:cNvSpPr>
          <p:nvPr>
            <p:ph type="body" idx="1"/>
          </p:nvPr>
        </p:nvSpPr>
        <p:spPr/>
        <p:txBody>
          <a:bodyPr/>
          <a:lstStyle/>
          <a:p>
            <a:r>
              <a:rPr lang="en-US"/>
              <a:t>1763: Treaty of Paris--involved a complex series of land exchanges</a:t>
            </a:r>
          </a:p>
          <a:p>
            <a:pPr lvl="1"/>
            <a:r>
              <a:rPr lang="en-US"/>
              <a:t>France ceded Louisiana territory to Spain </a:t>
            </a:r>
          </a:p>
          <a:p>
            <a:pPr lvl="1"/>
            <a:r>
              <a:rPr lang="en-US"/>
              <a:t>France ceded the rest of New France to England. </a:t>
            </a:r>
          </a:p>
          <a:p>
            <a:pPr lvl="1"/>
            <a:r>
              <a:rPr lang="en-US"/>
              <a:t>France was given the choice of keeping either New France or its Caribbean island colony Guadeloupe, and chose the latter to retain one of its sources of sugar.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lgn="ctr"/>
            <a:r>
              <a:rPr lang="en-US"/>
              <a:t>The War Ends</a:t>
            </a:r>
          </a:p>
        </p:txBody>
      </p:sp>
      <p:sp>
        <p:nvSpPr>
          <p:cNvPr id="162819" name="Rectangle 3"/>
          <p:cNvSpPr>
            <a:spLocks noGrp="1" noChangeArrowheads="1"/>
          </p:cNvSpPr>
          <p:nvPr>
            <p:ph type="body" idx="1"/>
          </p:nvPr>
        </p:nvSpPr>
        <p:spPr>
          <a:xfrm>
            <a:off x="228600" y="2057400"/>
            <a:ext cx="2971800" cy="4267200"/>
          </a:xfrm>
        </p:spPr>
        <p:txBody>
          <a:bodyPr/>
          <a:lstStyle/>
          <a:p>
            <a:pPr>
              <a:lnSpc>
                <a:spcPct val="90000"/>
              </a:lnSpc>
            </a:pPr>
            <a:r>
              <a:rPr lang="en-US" sz="2400"/>
              <a:t>The war ended France's position as a major colonial power in the Americas and its position as the leading power in Europe</a:t>
            </a:r>
          </a:p>
          <a:p>
            <a:pPr>
              <a:lnSpc>
                <a:spcPct val="90000"/>
              </a:lnSpc>
            </a:pPr>
            <a:r>
              <a:rPr lang="en-US" sz="2400"/>
              <a:t>England became the dominant power in Europe and N. America. </a:t>
            </a:r>
          </a:p>
          <a:p>
            <a:pPr>
              <a:lnSpc>
                <a:spcPct val="90000"/>
              </a:lnSpc>
            </a:pPr>
            <a:endParaRPr lang="en-US" sz="2400"/>
          </a:p>
        </p:txBody>
      </p:sp>
      <p:pic>
        <p:nvPicPr>
          <p:cNvPr id="162820" name="Picture 4"/>
          <p:cNvPicPr>
            <a:picLocks noChangeAspect="1" noChangeArrowheads="1"/>
          </p:cNvPicPr>
          <p:nvPr/>
        </p:nvPicPr>
        <p:blipFill>
          <a:blip r:embed="rId2"/>
          <a:srcRect/>
          <a:stretch>
            <a:fillRect/>
          </a:stretch>
        </p:blipFill>
        <p:spPr bwMode="auto">
          <a:xfrm>
            <a:off x="3429000" y="1581150"/>
            <a:ext cx="5715000" cy="5276850"/>
          </a:xfrm>
          <a:prstGeom prst="rect">
            <a:avLst/>
          </a:prstGeom>
          <a:noFill/>
          <a:ln w="12700" cap="sq">
            <a:noFill/>
            <a:miter lim="800000"/>
            <a:headEnd type="none" w="sm" len="sm"/>
            <a:tailEnd type="none" w="sm" len="sm"/>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609600" y="228600"/>
            <a:ext cx="2438400" cy="1219200"/>
          </a:xfrm>
        </p:spPr>
        <p:txBody>
          <a:bodyPr/>
          <a:lstStyle/>
          <a:p>
            <a:pPr algn="ctr"/>
            <a:r>
              <a:rPr lang="en-US"/>
              <a:t>1760’s</a:t>
            </a:r>
          </a:p>
        </p:txBody>
      </p:sp>
      <p:sp>
        <p:nvSpPr>
          <p:cNvPr id="163843" name="Rectangle 3"/>
          <p:cNvSpPr>
            <a:spLocks noGrp="1" noChangeArrowheads="1"/>
          </p:cNvSpPr>
          <p:nvPr>
            <p:ph type="body" idx="1"/>
          </p:nvPr>
        </p:nvSpPr>
        <p:spPr>
          <a:xfrm>
            <a:off x="228600" y="2057400"/>
            <a:ext cx="3429000" cy="5029200"/>
          </a:xfrm>
        </p:spPr>
        <p:txBody>
          <a:bodyPr/>
          <a:lstStyle/>
          <a:p>
            <a:r>
              <a:rPr lang="en-US"/>
              <a:t>1762: Catherine the Great began to rule Russia (1762-1796)</a:t>
            </a:r>
          </a:p>
          <a:p>
            <a:r>
              <a:rPr lang="en-US"/>
              <a:t>1763: Seven Years’ War Ended</a:t>
            </a:r>
          </a:p>
        </p:txBody>
      </p:sp>
      <p:pic>
        <p:nvPicPr>
          <p:cNvPr id="163844" name="Picture 4"/>
          <p:cNvPicPr>
            <a:picLocks noChangeAspect="1" noChangeArrowheads="1"/>
          </p:cNvPicPr>
          <p:nvPr/>
        </p:nvPicPr>
        <p:blipFill>
          <a:blip r:embed="rId2"/>
          <a:srcRect/>
          <a:stretch>
            <a:fillRect/>
          </a:stretch>
        </p:blipFill>
        <p:spPr bwMode="auto">
          <a:xfrm>
            <a:off x="3767138" y="0"/>
            <a:ext cx="5376862" cy="6858000"/>
          </a:xfrm>
          <a:prstGeom prst="rect">
            <a:avLst/>
          </a:prstGeom>
          <a:noFill/>
          <a:ln w="12700" cap="sq">
            <a:noFill/>
            <a:miter lim="800000"/>
            <a:headEnd type="none" w="sm" len="sm"/>
            <a:tailEnd type="none" w="sm" len="sm"/>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algn="ctr"/>
            <a:r>
              <a:rPr lang="en-US"/>
              <a:t>1770’s</a:t>
            </a:r>
          </a:p>
        </p:txBody>
      </p:sp>
      <p:sp>
        <p:nvSpPr>
          <p:cNvPr id="164867" name="Rectangle 3"/>
          <p:cNvSpPr>
            <a:spLocks noGrp="1" noChangeArrowheads="1"/>
          </p:cNvSpPr>
          <p:nvPr>
            <p:ph type="body" idx="1"/>
          </p:nvPr>
        </p:nvSpPr>
        <p:spPr>
          <a:xfrm>
            <a:off x="228600" y="1828800"/>
            <a:ext cx="8686800" cy="5029200"/>
          </a:xfrm>
        </p:spPr>
        <p:txBody>
          <a:bodyPr/>
          <a:lstStyle/>
          <a:p>
            <a:r>
              <a:rPr lang="en-US"/>
              <a:t>1770-1771: Czech “Great Famine” </a:t>
            </a:r>
          </a:p>
          <a:p>
            <a:pPr lvl="1"/>
            <a:r>
              <a:rPr lang="en-US"/>
              <a:t>The cause of the Great Famine was a disease of grain and heavy rains. </a:t>
            </a:r>
          </a:p>
          <a:p>
            <a:pPr lvl="1"/>
            <a:r>
              <a:rPr lang="en-US"/>
              <a:t>The Great Famine:</a:t>
            </a:r>
          </a:p>
          <a:p>
            <a:pPr lvl="2"/>
            <a:r>
              <a:rPr lang="en-US"/>
              <a:t> killed twelve percent of the Czech lands’ population, approx. 500,000 inhabitants </a:t>
            </a:r>
          </a:p>
          <a:p>
            <a:pPr lvl="2"/>
            <a:r>
              <a:rPr lang="en-US"/>
              <a:t>radicalized rural areas, leading to peasant uprisings. </a:t>
            </a:r>
          </a:p>
          <a:p>
            <a:pPr lvl="1"/>
            <a:r>
              <a:rPr lang="en-US"/>
              <a:t>This famine ended when Czech lands imported potatoes, increasing potato production in the future.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algn="ctr"/>
            <a:r>
              <a:rPr lang="en-US"/>
              <a:t>1770’s</a:t>
            </a:r>
          </a:p>
        </p:txBody>
      </p:sp>
      <p:sp>
        <p:nvSpPr>
          <p:cNvPr id="165891" name="Rectangle 3"/>
          <p:cNvSpPr>
            <a:spLocks noGrp="1" noChangeArrowheads="1"/>
          </p:cNvSpPr>
          <p:nvPr>
            <p:ph type="body" idx="1"/>
          </p:nvPr>
        </p:nvSpPr>
        <p:spPr>
          <a:xfrm>
            <a:off x="228600" y="2133600"/>
            <a:ext cx="8686800" cy="5029200"/>
          </a:xfrm>
        </p:spPr>
        <p:txBody>
          <a:bodyPr/>
          <a:lstStyle/>
          <a:p>
            <a:r>
              <a:rPr lang="en-US"/>
              <a:t>1772, 1793, &amp; 1795: Three Partitions of Poland</a:t>
            </a:r>
          </a:p>
          <a:p>
            <a:pPr lvl="1"/>
            <a:r>
              <a:rPr lang="en-US"/>
              <a:t>Divided between Prussia, Austria, and Russia</a:t>
            </a:r>
          </a:p>
          <a:p>
            <a:pPr lvl="1"/>
            <a:r>
              <a:rPr lang="en-US"/>
              <a:t>After 1795, Poland disappeared off of the map until if was reestablished by the Versailles treaty of 1919.</a:t>
            </a:r>
          </a:p>
          <a:p>
            <a:pPr lvl="1"/>
            <a:endParaRPr lang="en-US"/>
          </a:p>
          <a:p>
            <a:pPr lvl="1"/>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5" name="Picture 5"/>
          <p:cNvPicPr>
            <a:picLocks noChangeAspect="1" noChangeArrowheads="1"/>
          </p:cNvPicPr>
          <p:nvPr/>
        </p:nvPicPr>
        <p:blipFill>
          <a:blip r:embed="rId2"/>
          <a:srcRect/>
          <a:stretch>
            <a:fillRect/>
          </a:stretch>
        </p:blipFill>
        <p:spPr bwMode="auto">
          <a:xfrm>
            <a:off x="0" y="-14288"/>
            <a:ext cx="9144000" cy="6872288"/>
          </a:xfrm>
          <a:prstGeom prst="rect">
            <a:avLst/>
          </a:prstGeom>
          <a:noFill/>
          <a:ln w="12700" cap="sq">
            <a:noFill/>
            <a:miter lim="800000"/>
            <a:headEnd type="none" w="sm" len="sm"/>
            <a:tailEnd type="none" w="sm" len="sm"/>
          </a:ln>
          <a:effectLst/>
        </p:spPr>
      </p:pic>
      <p:sp>
        <p:nvSpPr>
          <p:cNvPr id="168966" name="Rectangle 6"/>
          <p:cNvSpPr>
            <a:spLocks noGrp="1" noChangeArrowheads="1"/>
          </p:cNvSpPr>
          <p:nvPr>
            <p:ph type="title"/>
          </p:nvPr>
        </p:nvSpPr>
        <p:spPr>
          <a:xfrm>
            <a:off x="228600" y="152400"/>
            <a:ext cx="7010400" cy="1219200"/>
          </a:xfrm>
        </p:spPr>
        <p:txBody>
          <a:bodyPr/>
          <a:lstStyle/>
          <a:p>
            <a:pPr algn="ctr"/>
            <a:r>
              <a:rPr lang="en-US" sz="4000"/>
              <a:t>Three Partitions of Poland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algn="ctr"/>
            <a:r>
              <a:rPr lang="en-US"/>
              <a:t>1770’s</a:t>
            </a:r>
          </a:p>
        </p:txBody>
      </p:sp>
      <p:sp>
        <p:nvSpPr>
          <p:cNvPr id="172035" name="Rectangle 3"/>
          <p:cNvSpPr>
            <a:spLocks noGrp="1" noChangeArrowheads="1"/>
          </p:cNvSpPr>
          <p:nvPr>
            <p:ph type="body" idx="1"/>
          </p:nvPr>
        </p:nvSpPr>
        <p:spPr/>
        <p:txBody>
          <a:bodyPr/>
          <a:lstStyle/>
          <a:p>
            <a:pPr>
              <a:lnSpc>
                <a:spcPct val="90000"/>
              </a:lnSpc>
            </a:pPr>
            <a:r>
              <a:rPr lang="en-US" sz="2400"/>
              <a:t>1773-1775: Pugachev’s Rebellion--largest peasant revolt in Russia’s history</a:t>
            </a:r>
          </a:p>
          <a:p>
            <a:pPr>
              <a:lnSpc>
                <a:spcPct val="90000"/>
              </a:lnSpc>
            </a:pPr>
            <a:r>
              <a:rPr lang="en-US" sz="2400"/>
              <a:t>As the Russian monarchy contributed to the degradation of the serfs, peasant anger ran high. </a:t>
            </a:r>
          </a:p>
          <a:p>
            <a:pPr lvl="1">
              <a:lnSpc>
                <a:spcPct val="90000"/>
              </a:lnSpc>
            </a:pPr>
            <a:r>
              <a:rPr lang="en-US" sz="2000"/>
              <a:t>Peter the Great ceded entire villages to favored nobles, while Catherine the Great confirmed the authority of the nobles over the serfs in return for the nobles' political cooperation. </a:t>
            </a:r>
          </a:p>
          <a:p>
            <a:pPr>
              <a:lnSpc>
                <a:spcPct val="90000"/>
              </a:lnSpc>
            </a:pPr>
            <a:r>
              <a:rPr lang="en-US" sz="2400"/>
              <a:t>The unrest intensified as the 18th century wore on, with more than fifty peasant revolts occurring between 1762 and 1769. </a:t>
            </a:r>
          </a:p>
          <a:p>
            <a:pPr lvl="1">
              <a:lnSpc>
                <a:spcPct val="90000"/>
              </a:lnSpc>
            </a:pPr>
            <a:r>
              <a:rPr lang="en-US" sz="2000"/>
              <a:t>These culminated in Pugachev's Rebellion, when, between 1773 and 1775, Emelyan Pugachev rallied the peasants and Cossacks and promised the serfs land of their own and freedom from their lords.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algn="ctr"/>
            <a:r>
              <a:rPr lang="en-US"/>
              <a:t>1700-1710, cont.</a:t>
            </a:r>
          </a:p>
        </p:txBody>
      </p:sp>
      <p:sp>
        <p:nvSpPr>
          <p:cNvPr id="141315" name="Rectangle 3"/>
          <p:cNvSpPr>
            <a:spLocks noGrp="1" noChangeArrowheads="1"/>
          </p:cNvSpPr>
          <p:nvPr>
            <p:ph type="body" idx="1"/>
          </p:nvPr>
        </p:nvSpPr>
        <p:spPr/>
        <p:txBody>
          <a:bodyPr/>
          <a:lstStyle/>
          <a:p>
            <a:pPr>
              <a:lnSpc>
                <a:spcPct val="80000"/>
              </a:lnSpc>
            </a:pPr>
            <a:r>
              <a:rPr lang="en-US" sz="2800"/>
              <a:t>1701-1714: </a:t>
            </a:r>
            <a:r>
              <a:rPr lang="en-US" sz="2800" b="1"/>
              <a:t>War of Spanish Succession</a:t>
            </a:r>
          </a:p>
          <a:p>
            <a:pPr lvl="1">
              <a:lnSpc>
                <a:spcPct val="80000"/>
              </a:lnSpc>
            </a:pPr>
            <a:r>
              <a:rPr lang="en-US" sz="2400"/>
              <a:t>4</a:t>
            </a:r>
            <a:r>
              <a:rPr lang="en-US" sz="2400" baseline="30000"/>
              <a:t>th</a:t>
            </a:r>
            <a:r>
              <a:rPr lang="en-US" sz="2400"/>
              <a:t> war or Louis XIV</a:t>
            </a:r>
          </a:p>
          <a:p>
            <a:pPr lvl="1">
              <a:lnSpc>
                <a:spcPct val="80000"/>
              </a:lnSpc>
            </a:pPr>
            <a:r>
              <a:rPr lang="en-US" sz="2400"/>
              <a:t>Involved most of Europe</a:t>
            </a:r>
          </a:p>
          <a:p>
            <a:pPr lvl="1">
              <a:lnSpc>
                <a:spcPct val="80000"/>
              </a:lnSpc>
            </a:pPr>
            <a:r>
              <a:rPr lang="en-US" sz="2400"/>
              <a:t>1700—Charles II died and bequeathed all of his possessions to Philip, duc d'</a:t>
            </a:r>
            <a:r>
              <a:rPr lang="en-US" sz="2400">
                <a:hlinkClick r:id="rId2" tooltip="Anjou"/>
              </a:rPr>
              <a:t>Anjou</a:t>
            </a:r>
            <a:r>
              <a:rPr lang="en-US" sz="2400"/>
              <a:t> —grandson of Louis XIV — who thereby became Philip V of Spain.</a:t>
            </a:r>
          </a:p>
          <a:p>
            <a:pPr lvl="1">
              <a:lnSpc>
                <a:spcPct val="80000"/>
              </a:lnSpc>
            </a:pPr>
            <a:r>
              <a:rPr lang="en-US" sz="2400"/>
              <a:t>Leopold I (Hapsburg) (Austria) fought to protect his own dynasty's claim to the Spanish inheritance. </a:t>
            </a:r>
          </a:p>
          <a:p>
            <a:pPr lvl="1">
              <a:lnSpc>
                <a:spcPct val="80000"/>
              </a:lnSpc>
            </a:pPr>
            <a:r>
              <a:rPr lang="en-US" sz="2400"/>
              <a:t>England, Portugal, and the Dutch Rep. entered on the Austrian side to check French expansion.</a:t>
            </a:r>
          </a:p>
          <a:p>
            <a:pPr lvl="1">
              <a:lnSpc>
                <a:spcPct val="80000"/>
              </a:lnSpc>
            </a:pPr>
            <a:r>
              <a:rPr lang="en-US" sz="2400"/>
              <a:t>Ended with the Treaty of Utrecht (asiento -- the contract to supply the Spanish colonies with slaves, Philip, no Fr-Sp combination, Gibraltar, &amp; the right to send one trading ship per year).</a:t>
            </a:r>
          </a:p>
        </p:txBody>
      </p:sp>
      <p:pic>
        <p:nvPicPr>
          <p:cNvPr id="141317" name="Picture 5" descr="Louis XIV, painted by Hyacinthe Rigaud in 1701. Source=http://www.versailles.gen.ms.us/louis_xiv_big2.html"/>
          <p:cNvPicPr>
            <a:picLocks noChangeAspect="1" noChangeArrowheads="1"/>
          </p:cNvPicPr>
          <p:nvPr/>
        </p:nvPicPr>
        <p:blipFill>
          <a:blip r:embed="rId3"/>
          <a:srcRect/>
          <a:stretch>
            <a:fillRect/>
          </a:stretch>
        </p:blipFill>
        <p:spPr bwMode="auto">
          <a:xfrm>
            <a:off x="7543800" y="0"/>
            <a:ext cx="1600200" cy="16764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algn="ctr"/>
            <a:r>
              <a:rPr lang="en-US"/>
              <a:t>Pugachev’s Rebellion</a:t>
            </a:r>
          </a:p>
        </p:txBody>
      </p:sp>
      <p:sp>
        <p:nvSpPr>
          <p:cNvPr id="173059" name="Rectangle 3"/>
          <p:cNvSpPr>
            <a:spLocks noGrp="1" noChangeArrowheads="1"/>
          </p:cNvSpPr>
          <p:nvPr>
            <p:ph type="body" idx="1"/>
          </p:nvPr>
        </p:nvSpPr>
        <p:spPr/>
        <p:txBody>
          <a:bodyPr/>
          <a:lstStyle/>
          <a:p>
            <a:pPr>
              <a:lnSpc>
                <a:spcPct val="90000"/>
              </a:lnSpc>
            </a:pPr>
            <a:r>
              <a:rPr lang="en-US" sz="2800"/>
              <a:t>Pugachev established an army of his own </a:t>
            </a:r>
          </a:p>
          <a:p>
            <a:pPr lvl="1">
              <a:lnSpc>
                <a:spcPct val="90000"/>
              </a:lnSpc>
            </a:pPr>
            <a:r>
              <a:rPr lang="en-US" sz="2400"/>
              <a:t>Pugachev had defected as an ensign from Catherine's army. </a:t>
            </a:r>
          </a:p>
          <a:p>
            <a:pPr lvl="1">
              <a:lnSpc>
                <a:spcPct val="90000"/>
              </a:lnSpc>
            </a:pPr>
            <a:r>
              <a:rPr lang="en-US" sz="2400"/>
              <a:t>He built up his own War College and a fairly sophisticated intelligence network of messengers and spies. </a:t>
            </a:r>
          </a:p>
          <a:p>
            <a:pPr lvl="1">
              <a:lnSpc>
                <a:spcPct val="90000"/>
              </a:lnSpc>
            </a:pPr>
            <a:r>
              <a:rPr lang="en-US" sz="2400"/>
              <a:t>Even though Pugachev was illiterate, he recruited the help of local priests to write and disseminate his "royal decrees" to villages where they were read to the masses by priests. </a:t>
            </a:r>
          </a:p>
          <a:p>
            <a:pPr lvl="2">
              <a:lnSpc>
                <a:spcPct val="90000"/>
              </a:lnSpc>
            </a:pPr>
            <a:r>
              <a:rPr lang="en-US" sz="2000"/>
              <a:t>In these documents, he begged the masses to serve him faithfully. He promised to grant to those who followed his service land, salt, grain, and lowered taxes, and threatened punishment and death to those who didn't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algn="ctr"/>
            <a:r>
              <a:rPr lang="en-US"/>
              <a:t>Pugachev’s Rebellion</a:t>
            </a:r>
          </a:p>
        </p:txBody>
      </p:sp>
      <p:sp>
        <p:nvSpPr>
          <p:cNvPr id="174083" name="Rectangle 3"/>
          <p:cNvSpPr>
            <a:spLocks noGrp="1" noChangeArrowheads="1"/>
          </p:cNvSpPr>
          <p:nvPr>
            <p:ph type="body" idx="1"/>
          </p:nvPr>
        </p:nvSpPr>
        <p:spPr/>
        <p:txBody>
          <a:bodyPr/>
          <a:lstStyle/>
          <a:p>
            <a:pPr>
              <a:lnSpc>
                <a:spcPct val="90000"/>
              </a:lnSpc>
            </a:pPr>
            <a:r>
              <a:rPr lang="en-US" sz="2400"/>
              <a:t>In 1773, his army attacked Samara and Kazan, by which time his captured territory stretched from the Volga to the Ural mountains. </a:t>
            </a:r>
          </a:p>
          <a:p>
            <a:pPr lvl="1">
              <a:lnSpc>
                <a:spcPct val="90000"/>
              </a:lnSpc>
            </a:pPr>
            <a:r>
              <a:rPr lang="en-US" sz="2000"/>
              <a:t>Though fairly well-organized for a revolt at the time, Pugachev's main advantage early on was the lack of seriousness about Pugachev's rebellion. </a:t>
            </a:r>
          </a:p>
          <a:p>
            <a:pPr lvl="2">
              <a:lnSpc>
                <a:spcPct val="90000"/>
              </a:lnSpc>
            </a:pPr>
            <a:r>
              <a:rPr lang="en-US" sz="1800"/>
              <a:t>Catherine regarded the troublesome Cossack as a joke and put a small bounty of about 500 rubles on his head. </a:t>
            </a:r>
          </a:p>
          <a:p>
            <a:pPr lvl="2">
              <a:lnSpc>
                <a:spcPct val="90000"/>
              </a:lnSpc>
            </a:pPr>
            <a:r>
              <a:rPr lang="en-US" sz="1800"/>
              <a:t>But by 1774, the threat was more seriously addressed; by November the bounty was over 28,000 rubles. </a:t>
            </a:r>
          </a:p>
          <a:p>
            <a:pPr>
              <a:lnSpc>
                <a:spcPct val="90000"/>
              </a:lnSpc>
            </a:pPr>
            <a:r>
              <a:rPr lang="en-US" sz="2400"/>
              <a:t>By late 1774 the tide was turning. </a:t>
            </a:r>
          </a:p>
          <a:p>
            <a:pPr>
              <a:lnSpc>
                <a:spcPct val="90000"/>
              </a:lnSpc>
            </a:pPr>
            <a:r>
              <a:rPr lang="en-US" sz="2400"/>
              <a:t>By early September, the rebellion was mostly crushed. Emelyan Pugachev was betrayed by his own Cossacks when he tried to flee in mid-September 1774, was caught and executed in Jan. 1775, in Moscow.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algn="ctr"/>
            <a:r>
              <a:rPr lang="en-US"/>
              <a:t>1770’s</a:t>
            </a:r>
          </a:p>
        </p:txBody>
      </p:sp>
      <p:sp>
        <p:nvSpPr>
          <p:cNvPr id="175107" name="Rectangle 3"/>
          <p:cNvSpPr>
            <a:spLocks noGrp="1" noChangeArrowheads="1"/>
          </p:cNvSpPr>
          <p:nvPr>
            <p:ph type="body" idx="1"/>
          </p:nvPr>
        </p:nvSpPr>
        <p:spPr/>
        <p:txBody>
          <a:bodyPr/>
          <a:lstStyle/>
          <a:p>
            <a:r>
              <a:rPr lang="en-US"/>
              <a:t>1775-1783: American Revolution</a:t>
            </a:r>
          </a:p>
          <a:p>
            <a:pPr lvl="1"/>
            <a:r>
              <a:rPr lang="en-US"/>
              <a:t>Challenged the principles of colonialism and mercantilism in Europe.</a:t>
            </a:r>
          </a:p>
          <a:p>
            <a:r>
              <a:rPr lang="en-US"/>
              <a:t>1776: Adam Smith published “The Wealth of Nations” </a:t>
            </a:r>
          </a:p>
          <a:p>
            <a:pPr lvl="1"/>
            <a:r>
              <a:rPr lang="en-US"/>
              <a:t>“invisible hand metaphor”</a:t>
            </a:r>
          </a:p>
          <a:p>
            <a:pPr lvl="1"/>
            <a:r>
              <a:rPr lang="en-US"/>
              <a:t>Father of capitalism</a:t>
            </a:r>
          </a:p>
          <a:p>
            <a:endParaRPr lang="en-US"/>
          </a:p>
        </p:txBody>
      </p:sp>
      <p:pic>
        <p:nvPicPr>
          <p:cNvPr id="175108" name="Picture 4"/>
          <p:cNvPicPr>
            <a:picLocks noChangeAspect="1" noChangeArrowheads="1"/>
          </p:cNvPicPr>
          <p:nvPr/>
        </p:nvPicPr>
        <p:blipFill>
          <a:blip r:embed="rId2"/>
          <a:srcRect/>
          <a:stretch>
            <a:fillRect/>
          </a:stretch>
        </p:blipFill>
        <p:spPr bwMode="auto">
          <a:xfrm>
            <a:off x="5943600" y="4114800"/>
            <a:ext cx="2349500" cy="2514600"/>
          </a:xfrm>
          <a:prstGeom prst="rect">
            <a:avLst/>
          </a:prstGeom>
          <a:noFill/>
          <a:ln w="12700" cap="sq">
            <a:noFill/>
            <a:miter lim="800000"/>
            <a:headEnd type="none" w="sm" len="sm"/>
            <a:tailEnd type="none" w="sm" len="sm"/>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algn="ctr"/>
            <a:r>
              <a:rPr lang="en-US"/>
              <a:t>1780’s</a:t>
            </a:r>
          </a:p>
        </p:txBody>
      </p:sp>
      <p:sp>
        <p:nvSpPr>
          <p:cNvPr id="176131" name="Rectangle 3"/>
          <p:cNvSpPr>
            <a:spLocks noGrp="1" noChangeArrowheads="1"/>
          </p:cNvSpPr>
          <p:nvPr>
            <p:ph type="body" idx="1"/>
          </p:nvPr>
        </p:nvSpPr>
        <p:spPr/>
        <p:txBody>
          <a:bodyPr/>
          <a:lstStyle/>
          <a:p>
            <a:r>
              <a:rPr lang="en-US"/>
              <a:t>Enlightenment continued</a:t>
            </a:r>
          </a:p>
          <a:p>
            <a:r>
              <a:rPr lang="en-US"/>
              <a:t>French economic problems threatened to bankrupt the nation and stirred up unrest.</a:t>
            </a:r>
          </a:p>
          <a:p>
            <a:r>
              <a:rPr lang="en-US"/>
              <a:t>1789: French Revolution broke out.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algn="ctr"/>
            <a:r>
              <a:rPr lang="en-US"/>
              <a:t>1790’s</a:t>
            </a:r>
          </a:p>
        </p:txBody>
      </p:sp>
      <p:sp>
        <p:nvSpPr>
          <p:cNvPr id="177155" name="Rectangle 3"/>
          <p:cNvSpPr>
            <a:spLocks noGrp="1" noChangeArrowheads="1"/>
          </p:cNvSpPr>
          <p:nvPr>
            <p:ph type="body" idx="1"/>
          </p:nvPr>
        </p:nvSpPr>
        <p:spPr/>
        <p:txBody>
          <a:bodyPr/>
          <a:lstStyle/>
          <a:p>
            <a:r>
              <a:rPr lang="en-US"/>
              <a:t>1792-1815: Wars of the French Revolution and Napoleonic Wars</a:t>
            </a:r>
          </a:p>
          <a:p>
            <a:pPr lvl="1"/>
            <a:r>
              <a:rPr lang="en-US"/>
              <a:t>Quadruple Alliance formed against France</a:t>
            </a:r>
          </a:p>
          <a:p>
            <a:pPr lvl="2"/>
            <a:r>
              <a:rPr lang="en-US"/>
              <a:t>England, Prussia, Russia, Austria</a:t>
            </a:r>
          </a:p>
          <a:p>
            <a:r>
              <a:rPr lang="en-US"/>
              <a:t>1798: Irish Rebellion against the British</a:t>
            </a:r>
          </a:p>
          <a:p>
            <a:r>
              <a:rPr lang="en-US"/>
              <a:t>1799: Napoleonic Coup—Nap became First Consul and essentially a dictator.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algn="ctr"/>
            <a:r>
              <a:rPr lang="en-US"/>
              <a:t>1700-1710, cont’</a:t>
            </a:r>
          </a:p>
        </p:txBody>
      </p:sp>
      <p:sp>
        <p:nvSpPr>
          <p:cNvPr id="142339" name="Rectangle 3"/>
          <p:cNvSpPr>
            <a:spLocks noGrp="1" noChangeArrowheads="1"/>
          </p:cNvSpPr>
          <p:nvPr>
            <p:ph type="body" idx="1"/>
          </p:nvPr>
        </p:nvSpPr>
        <p:spPr>
          <a:xfrm>
            <a:off x="228600" y="1676400"/>
            <a:ext cx="5029200" cy="5181600"/>
          </a:xfrm>
        </p:spPr>
        <p:txBody>
          <a:bodyPr/>
          <a:lstStyle/>
          <a:p>
            <a:pPr>
              <a:lnSpc>
                <a:spcPct val="90000"/>
              </a:lnSpc>
            </a:pPr>
            <a:r>
              <a:rPr lang="en-US" sz="2800"/>
              <a:t>1703: St. Petersburg founded—part of Peter’s westernization program</a:t>
            </a:r>
          </a:p>
          <a:p>
            <a:pPr>
              <a:lnSpc>
                <a:spcPct val="90000"/>
              </a:lnSpc>
            </a:pPr>
            <a:r>
              <a:rPr lang="en-US" sz="2800"/>
              <a:t>1707: Act of Union</a:t>
            </a:r>
          </a:p>
          <a:p>
            <a:pPr lvl="1">
              <a:lnSpc>
                <a:spcPct val="90000"/>
              </a:lnSpc>
            </a:pPr>
            <a:r>
              <a:rPr lang="en-US" sz="2400"/>
              <a:t>merged Scotland and England</a:t>
            </a:r>
          </a:p>
          <a:p>
            <a:pPr lvl="1">
              <a:lnSpc>
                <a:spcPct val="90000"/>
              </a:lnSpc>
            </a:pPr>
            <a:r>
              <a:rPr lang="en-US" sz="2400"/>
              <a:t>Established “The Kingdom of Great Britain under Queen Anne</a:t>
            </a:r>
          </a:p>
          <a:p>
            <a:pPr>
              <a:lnSpc>
                <a:spcPct val="90000"/>
              </a:lnSpc>
            </a:pPr>
            <a:r>
              <a:rPr lang="en-US" sz="2800"/>
              <a:t>1708-1709: Famine in Prussia killed 1/3 of the population.</a:t>
            </a:r>
          </a:p>
        </p:txBody>
      </p:sp>
      <p:pic>
        <p:nvPicPr>
          <p:cNvPr id="142341" name="Picture 5" descr="Queen Anne"/>
          <p:cNvPicPr>
            <a:picLocks noChangeAspect="1" noChangeArrowheads="1"/>
          </p:cNvPicPr>
          <p:nvPr/>
        </p:nvPicPr>
        <p:blipFill>
          <a:blip r:embed="rId2"/>
          <a:srcRect/>
          <a:stretch>
            <a:fillRect/>
          </a:stretch>
        </p:blipFill>
        <p:spPr bwMode="auto">
          <a:xfrm>
            <a:off x="5203825" y="1905000"/>
            <a:ext cx="3940175" cy="46482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algn="ctr"/>
            <a:r>
              <a:rPr lang="en-US"/>
              <a:t>1710’s</a:t>
            </a:r>
          </a:p>
        </p:txBody>
      </p:sp>
      <p:sp>
        <p:nvSpPr>
          <p:cNvPr id="143363" name="Rectangle 3"/>
          <p:cNvSpPr>
            <a:spLocks noGrp="1" noChangeArrowheads="1"/>
          </p:cNvSpPr>
          <p:nvPr>
            <p:ph type="body" idx="1"/>
          </p:nvPr>
        </p:nvSpPr>
        <p:spPr>
          <a:xfrm>
            <a:off x="228600" y="1676400"/>
            <a:ext cx="4648200" cy="5029200"/>
          </a:xfrm>
        </p:spPr>
        <p:txBody>
          <a:bodyPr/>
          <a:lstStyle/>
          <a:p>
            <a:r>
              <a:rPr lang="en-US"/>
              <a:t>1714: George I (House of Hanover) became King of England</a:t>
            </a:r>
          </a:p>
          <a:p>
            <a:r>
              <a:rPr lang="en-US"/>
              <a:t>1715: Louis XIV died</a:t>
            </a:r>
          </a:p>
          <a:p>
            <a:r>
              <a:rPr lang="en-US"/>
              <a:t>Jacobite Uprising in England put down.</a:t>
            </a:r>
          </a:p>
          <a:p>
            <a:pPr lvl="1"/>
            <a:r>
              <a:rPr lang="en-US"/>
              <a:t>Wanted to put James II on the throne, again.</a:t>
            </a:r>
          </a:p>
        </p:txBody>
      </p:sp>
      <p:pic>
        <p:nvPicPr>
          <p:cNvPr id="143365" name="Picture 5" descr="King George I"/>
          <p:cNvPicPr>
            <a:picLocks noChangeAspect="1" noChangeArrowheads="1"/>
          </p:cNvPicPr>
          <p:nvPr/>
        </p:nvPicPr>
        <p:blipFill>
          <a:blip r:embed="rId2"/>
          <a:srcRect/>
          <a:stretch>
            <a:fillRect/>
          </a:stretch>
        </p:blipFill>
        <p:spPr bwMode="auto">
          <a:xfrm>
            <a:off x="5141913" y="1981200"/>
            <a:ext cx="3611562" cy="44196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algn="ctr"/>
            <a:r>
              <a:rPr lang="en-US"/>
              <a:t>1720’s</a:t>
            </a:r>
          </a:p>
        </p:txBody>
      </p:sp>
      <p:sp>
        <p:nvSpPr>
          <p:cNvPr id="144387" name="Rectangle 3"/>
          <p:cNvSpPr>
            <a:spLocks noGrp="1" noChangeArrowheads="1"/>
          </p:cNvSpPr>
          <p:nvPr>
            <p:ph type="body" idx="1"/>
          </p:nvPr>
        </p:nvSpPr>
        <p:spPr/>
        <p:txBody>
          <a:bodyPr/>
          <a:lstStyle/>
          <a:p>
            <a:r>
              <a:rPr lang="en-US"/>
              <a:t>1720: South Sea Bubble collapsed</a:t>
            </a:r>
          </a:p>
          <a:p>
            <a:pPr lvl="1"/>
            <a:r>
              <a:rPr lang="en-US"/>
              <a:t>English joint-stock company formed in 1713 on speculation that the Treaty of Utrecht would open more trade to England in the “S. Seas” (really Spanish America).</a:t>
            </a:r>
          </a:p>
          <a:p>
            <a:pPr lvl="1"/>
            <a:r>
              <a:rPr lang="en-US"/>
              <a:t>Share prices hit a high of L1000 in 1720 before dropping to a low of L100 by the end of 1720, due to unexpectedly low profits</a:t>
            </a:r>
          </a:p>
          <a:p>
            <a:pPr lvl="1"/>
            <a:r>
              <a:rPr lang="en-US"/>
              <a:t>The company continued in the slave trade, selling 4800 people/year into slavery until 1763.</a:t>
            </a:r>
          </a:p>
          <a:p>
            <a:pPr lvl="1"/>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algn="ctr"/>
            <a:r>
              <a:rPr lang="en-US"/>
              <a:t>More 1720’s</a:t>
            </a:r>
          </a:p>
        </p:txBody>
      </p:sp>
      <p:sp>
        <p:nvSpPr>
          <p:cNvPr id="145411" name="Rectangle 3"/>
          <p:cNvSpPr>
            <a:spLocks noGrp="1" noChangeArrowheads="1"/>
          </p:cNvSpPr>
          <p:nvPr>
            <p:ph type="body" idx="1"/>
          </p:nvPr>
        </p:nvSpPr>
        <p:spPr/>
        <p:txBody>
          <a:bodyPr/>
          <a:lstStyle/>
          <a:p>
            <a:r>
              <a:rPr lang="en-US"/>
              <a:t>1721—End of Great Northern War </a:t>
            </a:r>
          </a:p>
          <a:p>
            <a:pPr lvl="1"/>
            <a:r>
              <a:rPr lang="en-US"/>
              <a:t>Treaty of Nystad</a:t>
            </a:r>
          </a:p>
          <a:p>
            <a:r>
              <a:rPr lang="en-US"/>
              <a:t>1721—First English Prime Minister</a:t>
            </a:r>
          </a:p>
          <a:p>
            <a:pPr lvl="1"/>
            <a:r>
              <a:rPr lang="en-US"/>
              <a:t>Robert Walpole</a:t>
            </a:r>
          </a:p>
          <a:p>
            <a:r>
              <a:rPr lang="en-US"/>
              <a:t>1723—Slavery abolished in Russia</a:t>
            </a:r>
          </a:p>
          <a:p>
            <a:pPr lvl="1"/>
            <a:r>
              <a:rPr lang="en-US"/>
              <a:t>They became serfs </a:t>
            </a:r>
            <a:r>
              <a:rPr lang="en-US">
                <a:sym typeface="Wingdings" pitchFamily="2" charset="2"/>
              </a:rPr>
              <a:t></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algn="ctr"/>
            <a:r>
              <a:rPr lang="en-US"/>
              <a:t>1730’s</a:t>
            </a:r>
          </a:p>
        </p:txBody>
      </p:sp>
      <p:sp>
        <p:nvSpPr>
          <p:cNvPr id="146435" name="Rectangle 3"/>
          <p:cNvSpPr>
            <a:spLocks noGrp="1" noChangeArrowheads="1"/>
          </p:cNvSpPr>
          <p:nvPr>
            <p:ph type="body" idx="1"/>
          </p:nvPr>
        </p:nvSpPr>
        <p:spPr/>
        <p:txBody>
          <a:bodyPr/>
          <a:lstStyle/>
          <a:p>
            <a:r>
              <a:rPr lang="en-US"/>
              <a:t>1733-38: </a:t>
            </a:r>
            <a:r>
              <a:rPr lang="en-US" b="1"/>
              <a:t>War of Polish Succession</a:t>
            </a:r>
          </a:p>
          <a:p>
            <a:pPr lvl="1"/>
            <a:r>
              <a:rPr lang="en-US"/>
              <a:t>Stanislaw Leszcynski had been installed as king of Poland by Charles XII of Sweden during the early part of the Great N. War. </a:t>
            </a:r>
          </a:p>
          <a:p>
            <a:pPr lvl="1"/>
            <a:r>
              <a:rPr lang="en-US"/>
              <a:t>Stanislaw was ousted following Poltava by Peter the Great—replaced by Augustus II of Saxony.</a:t>
            </a:r>
          </a:p>
          <a:p>
            <a:pPr lvl="1"/>
            <a:r>
              <a:rPr lang="en-US"/>
              <a:t>After Augustus died, Stan wanted his job back.</a:t>
            </a:r>
          </a:p>
          <a:p>
            <a:pPr lvl="2"/>
            <a:r>
              <a:rPr lang="en-US"/>
              <a:t>Stan was supported by his son-in-law, Louis XV (Fr.), who hoped to renew France's traditional alliance with Poland as a way to balance Russian and Austrian power in Northern and Eastern Europe </a:t>
            </a:r>
          </a:p>
          <a:p>
            <a:pPr lvl="1"/>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algn="ctr"/>
            <a:r>
              <a:rPr lang="en-US"/>
              <a:t>War, cont.</a:t>
            </a:r>
          </a:p>
        </p:txBody>
      </p:sp>
      <p:sp>
        <p:nvSpPr>
          <p:cNvPr id="148483" name="Rectangle 3"/>
          <p:cNvSpPr>
            <a:spLocks noGrp="1" noChangeArrowheads="1"/>
          </p:cNvSpPr>
          <p:nvPr>
            <p:ph type="body" idx="1"/>
          </p:nvPr>
        </p:nvSpPr>
        <p:spPr/>
        <p:txBody>
          <a:bodyPr/>
          <a:lstStyle/>
          <a:p>
            <a:r>
              <a:rPr lang="en-US" sz="2800"/>
              <a:t>In 1732 Empress Anna of Russia, Charles VI  of Austria, and Frederick William I of Prussia decided to jointly back the candidacy of Emmanuel of Portugal for the Polish throne.</a:t>
            </a:r>
          </a:p>
          <a:p>
            <a:r>
              <a:rPr lang="en-US" sz="2800"/>
              <a:t> Louis XV was joined by his uncle, King Philip V of Spain, who hoped to secure territories in Italy.</a:t>
            </a:r>
          </a:p>
          <a:p>
            <a:r>
              <a:rPr lang="en-US" sz="2800"/>
              <a:t>The two Bourbon monarchs were also joined by Charles Emmanuel of Savoy, who hoped to secure gains from the Austrian Duchy of Milan. </a:t>
            </a:r>
          </a:p>
          <a:p>
            <a:r>
              <a:rPr lang="en-US" sz="2800"/>
              <a:t>The Dutch and England remained neutral</a:t>
            </a:r>
          </a:p>
        </p:txBody>
      </p:sp>
    </p:spTree>
  </p:cSld>
  <p:clrMapOvr>
    <a:masterClrMapping/>
  </p:clrMapOvr>
</p:sld>
</file>

<file path=ppt/theme/theme1.xml><?xml version="1.0" encoding="utf-8"?>
<a:theme xmlns:a="http://schemas.openxmlformats.org/drawingml/2006/main" name="Green and white abstract design template">
  <a:themeElements>
    <a:clrScheme name="Green and white abstract design template 1">
      <a:dk1>
        <a:srgbClr val="000000"/>
      </a:dk1>
      <a:lt1>
        <a:srgbClr val="FFFFFF"/>
      </a:lt1>
      <a:dk2>
        <a:srgbClr val="FFFFFF"/>
      </a:dk2>
      <a:lt2>
        <a:srgbClr val="969696"/>
      </a:lt2>
      <a:accent1>
        <a:srgbClr val="93D598"/>
      </a:accent1>
      <a:accent2>
        <a:srgbClr val="29A744"/>
      </a:accent2>
      <a:accent3>
        <a:srgbClr val="FFFFFF"/>
      </a:accent3>
      <a:accent4>
        <a:srgbClr val="000000"/>
      </a:accent4>
      <a:accent5>
        <a:srgbClr val="C8E7CA"/>
      </a:accent5>
      <a:accent6>
        <a:srgbClr val="24973D"/>
      </a:accent6>
      <a:hlink>
        <a:srgbClr val="556731"/>
      </a:hlink>
      <a:folHlink>
        <a:srgbClr val="1A3021"/>
      </a:folHlink>
    </a:clrScheme>
    <a:fontScheme name="Green and white abstract desig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reen and white abstract design template 1">
        <a:dk1>
          <a:srgbClr val="000000"/>
        </a:dk1>
        <a:lt1>
          <a:srgbClr val="FFFFFF"/>
        </a:lt1>
        <a:dk2>
          <a:srgbClr val="FFFFFF"/>
        </a:dk2>
        <a:lt2>
          <a:srgbClr val="969696"/>
        </a:lt2>
        <a:accent1>
          <a:srgbClr val="93D598"/>
        </a:accent1>
        <a:accent2>
          <a:srgbClr val="29A744"/>
        </a:accent2>
        <a:accent3>
          <a:srgbClr val="FFFFFF"/>
        </a:accent3>
        <a:accent4>
          <a:srgbClr val="000000"/>
        </a:accent4>
        <a:accent5>
          <a:srgbClr val="C8E7CA"/>
        </a:accent5>
        <a:accent6>
          <a:srgbClr val="24973D"/>
        </a:accent6>
        <a:hlink>
          <a:srgbClr val="556731"/>
        </a:hlink>
        <a:folHlink>
          <a:srgbClr val="1A302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Green and white abstract design template</Template>
  <TotalTime>236</TotalTime>
  <Words>1964</Words>
  <Application>Microsoft Macintosh PowerPoint</Application>
  <PresentationFormat>On-screen Show (4:3)</PresentationFormat>
  <Paragraphs>169</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Green and white abstract design template</vt:lpstr>
      <vt:lpstr>18th Century Europe</vt:lpstr>
      <vt:lpstr>Major Events of 1700-1710</vt:lpstr>
      <vt:lpstr>1700-1710, cont.</vt:lpstr>
      <vt:lpstr>1700-1710, cont’</vt:lpstr>
      <vt:lpstr>1710’s</vt:lpstr>
      <vt:lpstr>1720’s</vt:lpstr>
      <vt:lpstr>More 1720’s</vt:lpstr>
      <vt:lpstr>1730’s</vt:lpstr>
      <vt:lpstr>War, cont.</vt:lpstr>
      <vt:lpstr>War Ends</vt:lpstr>
      <vt:lpstr>1730’s</vt:lpstr>
      <vt:lpstr>1740’s</vt:lpstr>
      <vt:lpstr>1740’s</vt:lpstr>
      <vt:lpstr>War of Austrian Succession, cont.</vt:lpstr>
      <vt:lpstr>End of the War</vt:lpstr>
      <vt:lpstr>1740’s cont.</vt:lpstr>
      <vt:lpstr>1750’s</vt:lpstr>
      <vt:lpstr>1750’s</vt:lpstr>
      <vt:lpstr>Battle of Kunersdorf</vt:lpstr>
      <vt:lpstr>7 Years’ War</vt:lpstr>
      <vt:lpstr>Battle of Plassey</vt:lpstr>
      <vt:lpstr>Battle of Plassey</vt:lpstr>
      <vt:lpstr>End of the War</vt:lpstr>
      <vt:lpstr>The War Ends</vt:lpstr>
      <vt:lpstr>1760’s</vt:lpstr>
      <vt:lpstr>1770’s</vt:lpstr>
      <vt:lpstr>1770’s</vt:lpstr>
      <vt:lpstr>Three Partitions of Poland</vt:lpstr>
      <vt:lpstr>1770’s</vt:lpstr>
      <vt:lpstr>Pugachev’s Rebellion</vt:lpstr>
      <vt:lpstr>Pugachev’s Rebellion</vt:lpstr>
      <vt:lpstr>1770’s</vt:lpstr>
      <vt:lpstr>1780’s</vt:lpstr>
      <vt:lpstr>1790’s</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18th Century Europe</dc:title>
  <dc:subject/>
  <dc:creator>Spokane Public Schools</dc:creator>
  <cp:keywords/>
  <dc:description/>
  <cp:lastModifiedBy>Tawney Safran</cp:lastModifiedBy>
  <cp:revision>51</cp:revision>
  <dcterms:created xsi:type="dcterms:W3CDTF">2008-04-22T17:54:21Z</dcterms:created>
  <dcterms:modified xsi:type="dcterms:W3CDTF">2012-11-09T05:01:26Z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TC011408001033</vt:lpwstr>
  </property>
</Properties>
</file>