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palmspringsairmuseum.org/" TargetMode="External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catalinamuseum.org/" TargetMode="External"/><Relationship Id="rId4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californiasciencecenter.org/" TargetMode="External"/><Relationship Id="rId4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getty.edu/visit/center/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sfmoma.org/" TargetMode="External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sbmm.org/" TargetMode="External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3473" y="479823"/>
            <a:ext cx="3990175" cy="46011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>
            <p:ph type="ctrTitle"/>
          </p:nvPr>
        </p:nvSpPr>
        <p:spPr>
          <a:xfrm>
            <a:off x="570658" y="1678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Museums in California</a:t>
            </a:r>
            <a:endParaRPr/>
          </a:p>
        </p:txBody>
      </p:sp>
      <p:sp>
        <p:nvSpPr>
          <p:cNvPr id="56" name="Shape 5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Anna Magdaleno 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 2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A12"/>
                </a:solidFill>
              </a:rPr>
              <a:t>Palm Springs Air Museum</a:t>
            </a:r>
            <a:endParaRPr/>
          </a:p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View legendary planes from WWII, V</a:t>
            </a:r>
            <a:r>
              <a:rPr lang="en"/>
              <a:t>ietnam</a:t>
            </a:r>
            <a:r>
              <a:rPr lang="en"/>
              <a:t> and Korea 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 daily, 10am to 5pm; admission $17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https://palmspringsairmuseum.org/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745 North Gene Autry Trail Palm Springs, California 92262</a:t>
            </a:r>
            <a:endParaRPr/>
          </a:p>
        </p:txBody>
      </p:sp>
      <p:pic>
        <p:nvPicPr>
          <p:cNvPr id="119" name="Shape 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1902" y="2695325"/>
            <a:ext cx="3581050" cy="242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A12"/>
                </a:solidFill>
              </a:rPr>
              <a:t>California State Capitol Museum</a:t>
            </a:r>
            <a:endParaRPr/>
          </a:p>
        </p:txBody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4A4A4A"/>
                </a:solidFill>
              </a:rPr>
              <a:t>California legislature</a:t>
            </a:r>
            <a:endParaRPr>
              <a:solidFill>
                <a:srgbClr val="4A4A4A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4A4A4A"/>
                </a:solidFill>
              </a:rPr>
              <a:t>Open daily; free admission </a:t>
            </a:r>
            <a:endParaRPr>
              <a:solidFill>
                <a:srgbClr val="4A4A4A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4A4A4A"/>
                </a:solidFill>
              </a:rPr>
              <a:t>http://capitolmuseum.ca.gov/</a:t>
            </a:r>
            <a:endParaRPr>
              <a:solidFill>
                <a:srgbClr val="4A4A4A"/>
              </a:solidFill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4A4A4A"/>
                </a:solidFill>
              </a:rPr>
              <a:t>1315 10th St, Room B-27, Sacramento, CA 95814-4905</a:t>
            </a:r>
            <a:endParaRPr/>
          </a:p>
        </p:txBody>
      </p:sp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0024" y="2571751"/>
            <a:ext cx="5000951" cy="221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A12"/>
                </a:solidFill>
              </a:rPr>
              <a:t>La Brea Tar Pits and Museum</a:t>
            </a:r>
            <a:endParaRPr/>
          </a:p>
        </p:txBody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4A4A4A"/>
                </a:solidFill>
              </a:rPr>
              <a:t>Fossil lab, Ice Age excavation, Atrium, Lake pit </a:t>
            </a:r>
            <a:endParaRPr>
              <a:solidFill>
                <a:srgbClr val="4A4A4A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4A4A4A"/>
                </a:solidFill>
              </a:rPr>
              <a:t>$25 admission, $15 parking; open daily 9:30am to 5pm</a:t>
            </a:r>
            <a:endParaRPr>
              <a:solidFill>
                <a:srgbClr val="4A4A4A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4A4A4A"/>
                </a:solidFill>
              </a:rPr>
              <a:t>http://www.tarpits.org/</a:t>
            </a:r>
            <a:endParaRPr>
              <a:solidFill>
                <a:srgbClr val="4A4A4A"/>
              </a:solidFill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4A4A4A"/>
                </a:solidFill>
              </a:rPr>
              <a:t>5801 Wilshire Blvd, Los Angeles, CA 90036-4539</a:t>
            </a:r>
            <a:endParaRPr/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9750" y="2691850"/>
            <a:ext cx="6330974" cy="206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A12"/>
                </a:solidFill>
              </a:rPr>
              <a:t>Museum of Tolerance</a:t>
            </a:r>
            <a:endParaRPr/>
          </a:p>
        </p:txBody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2C2C2C"/>
                </a:solidFill>
              </a:rPr>
              <a:t>Human rights education center, promotes tolerance and understanding prejudice and discrimination. </a:t>
            </a:r>
            <a:endParaRPr>
              <a:solidFill>
                <a:srgbClr val="2C2C2C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2C2C2C"/>
                </a:solidFill>
              </a:rPr>
              <a:t>Open daily </a:t>
            </a:r>
            <a:r>
              <a:rPr lang="en">
                <a:solidFill>
                  <a:srgbClr val="2C2C2C"/>
                </a:solidFill>
              </a:rPr>
              <a:t>except</a:t>
            </a:r>
            <a:r>
              <a:rPr lang="en">
                <a:solidFill>
                  <a:srgbClr val="2C2C2C"/>
                </a:solidFill>
              </a:rPr>
              <a:t> saturday, 10 am to 5pm; $15.50 </a:t>
            </a:r>
            <a:r>
              <a:rPr lang="en">
                <a:solidFill>
                  <a:srgbClr val="2C2C2C"/>
                </a:solidFill>
              </a:rPr>
              <a:t>admission</a:t>
            </a:r>
            <a:r>
              <a:rPr lang="en">
                <a:solidFill>
                  <a:srgbClr val="2C2C2C"/>
                </a:solidFill>
              </a:rPr>
              <a:t> </a:t>
            </a:r>
            <a:endParaRPr>
              <a:solidFill>
                <a:srgbClr val="2C2C2C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2C2C2C"/>
                </a:solidFill>
              </a:rPr>
              <a:t>http://www.museumoftolerance.com/site/c.tmL6KfNVLtH/b.9052747/k.BEE4/Home.htm</a:t>
            </a:r>
            <a:endParaRPr>
              <a:solidFill>
                <a:srgbClr val="2C2C2C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2C2C2C"/>
                </a:solidFill>
              </a:rPr>
              <a:t>Simon Wiesenthal Plaza, 9786 W. Pico Blvd, Los Angeles, CA 90035</a:t>
            </a:r>
            <a:endParaRPr>
              <a:solidFill>
                <a:srgbClr val="4A4A4A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A4A4A"/>
              </a:solidFill>
            </a:endParaRPr>
          </a:p>
          <a:p>
            <a:pPr indent="0" lvl="0" marL="0" rtl="0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4A4A4A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0950" y="3218275"/>
            <a:ext cx="2381250" cy="17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A12"/>
                </a:solidFill>
              </a:rPr>
              <a:t>Richard Nixon Presidential Library and Museum</a:t>
            </a:r>
            <a:endParaRPr/>
          </a:p>
        </p:txBody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4A4A4A"/>
                </a:solidFill>
              </a:rPr>
              <a:t>Exhibits, films, multimedia, gardens </a:t>
            </a:r>
            <a:endParaRPr>
              <a:solidFill>
                <a:srgbClr val="4A4A4A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4A4A4A"/>
                </a:solidFill>
              </a:rPr>
              <a:t>Admission $16; open daily, 10am to 5pm </a:t>
            </a:r>
            <a:endParaRPr>
              <a:solidFill>
                <a:srgbClr val="4A4A4A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4A4A4A"/>
                </a:solidFill>
              </a:rPr>
              <a:t>https://www.nixonfoundation.org/</a:t>
            </a:r>
            <a:endParaRPr>
              <a:solidFill>
                <a:srgbClr val="4A4A4A"/>
              </a:solidFill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4A4A4A"/>
                </a:solidFill>
              </a:rPr>
              <a:t>18001 Yorba Linda Blvd, Yorba Linda, CA 92886-3903</a:t>
            </a:r>
            <a:endParaRPr/>
          </a:p>
        </p:txBody>
      </p:sp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9903" y="2519428"/>
            <a:ext cx="2441050" cy="244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A12"/>
                </a:solidFill>
              </a:rPr>
              <a:t>Catalina Island Museum</a:t>
            </a:r>
            <a:endParaRPr/>
          </a:p>
        </p:txBody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Channel island history, music, guest speakers 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$17 admission; open daily, 10am to 5pm 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https://www.catalinamuseum.org/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217 Metropole Avenue, Avalon, Catalina Island, CA 90704</a:t>
            </a:r>
            <a:endParaRPr/>
          </a:p>
        </p:txBody>
      </p:sp>
      <p:pic>
        <p:nvPicPr>
          <p:cNvPr id="154" name="Shape 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9500" y="2507875"/>
            <a:ext cx="4102128" cy="2635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A12"/>
                </a:solidFill>
              </a:rPr>
              <a:t>Los Angeles County Museum of Art (LACMA)</a:t>
            </a:r>
            <a:endParaRPr/>
          </a:p>
        </p:txBody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4A4A4A"/>
                </a:solidFill>
              </a:rPr>
              <a:t>Galleries and exhibitions of modern and historical art pieces </a:t>
            </a:r>
            <a:endParaRPr>
              <a:solidFill>
                <a:srgbClr val="4A4A4A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4A4A4A"/>
                </a:solidFill>
              </a:rPr>
              <a:t>Open daily </a:t>
            </a:r>
            <a:r>
              <a:rPr lang="en">
                <a:solidFill>
                  <a:srgbClr val="4A4A4A"/>
                </a:solidFill>
              </a:rPr>
              <a:t>except</a:t>
            </a:r>
            <a:r>
              <a:rPr lang="en">
                <a:solidFill>
                  <a:srgbClr val="4A4A4A"/>
                </a:solidFill>
              </a:rPr>
              <a:t> Wednesday; $25 admission </a:t>
            </a:r>
            <a:endParaRPr>
              <a:solidFill>
                <a:srgbClr val="4A4A4A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4A4A4A"/>
                </a:solidFill>
              </a:rPr>
              <a:t>http://www.lacma.org/plan-your-visit</a:t>
            </a:r>
            <a:endParaRPr>
              <a:solidFill>
                <a:srgbClr val="4A4A4A"/>
              </a:solidFill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4A4A4A"/>
                </a:solidFill>
              </a:rPr>
              <a:t>5905 Wilshire Blvd, Los Angeles, CA 90036-4597</a:t>
            </a:r>
            <a:endParaRPr/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8475" y="2571750"/>
            <a:ext cx="3111524" cy="233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California Science Center </a:t>
            </a:r>
            <a:endParaRPr/>
          </a:p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370550" y="11642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Free general admission, </a:t>
            </a:r>
            <a:r>
              <a:rPr lang="en"/>
              <a:t>open</a:t>
            </a:r>
            <a:r>
              <a:rPr lang="en"/>
              <a:t> daily  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Science exhibits (World of Life, Creative World, Ecosystems, Space Shuttle Endeavour)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On-site science center school, Amgen center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accent5"/>
                </a:solidFill>
                <a:hlinkClick r:id="rId3"/>
              </a:rPr>
              <a:t>https://californiasciencecenter.org/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rgbClr val="FFFFFF"/>
                </a:highlight>
              </a:rPr>
              <a:t>700 Exposition Park Drive Los Angeles, CA 90037</a:t>
            </a:r>
            <a:endParaRPr/>
          </a:p>
        </p:txBody>
      </p:sp>
      <p:pic>
        <p:nvPicPr>
          <p:cNvPr id="63" name="Shape 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4825" y="3176000"/>
            <a:ext cx="3094203" cy="158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Getty Center </a:t>
            </a:r>
            <a:endParaRPr/>
          </a:p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Collection</a:t>
            </a:r>
            <a:r>
              <a:rPr lang="en"/>
              <a:t> of famous artworks from </a:t>
            </a:r>
            <a:r>
              <a:rPr lang="en"/>
              <a:t>Medieval</a:t>
            </a:r>
            <a:r>
              <a:rPr lang="en"/>
              <a:t> to </a:t>
            </a:r>
            <a:r>
              <a:rPr lang="en"/>
              <a:t>present, architecture, gardens  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 Tuesday- Sunday; 10am to 5:30pm; parking $15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http://www.getty.edu/visit/center/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1200 Getty Center Dr, Los Angeles, CA 90049-1657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Shape 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1475" y="2571743"/>
            <a:ext cx="3591850" cy="2394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A12"/>
                </a:solidFill>
              </a:rPr>
              <a:t>San Francisco Museum of Modern Art (SFMOMA)</a:t>
            </a:r>
            <a:endParaRPr/>
          </a:p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rgbClr val="FEFEFE"/>
                </a:highlight>
              </a:rPr>
              <a:t>Paintings, sculptures and special exhibits (</a:t>
            </a:r>
            <a:r>
              <a:rPr lang="en"/>
              <a:t>René Magritte)</a:t>
            </a:r>
            <a:endParaRPr>
              <a:highlight>
                <a:srgbClr val="FEFEFE"/>
              </a:highlight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rgbClr val="FEFEFE"/>
                </a:highlight>
              </a:rPr>
              <a:t>Open Friday–Tuesday, 10 a.m.–5 p.m., and until 9 p.m. Thursday. Closed Wednesday. Tickets $25; Members visit free 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https://www.sfmoma.org/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rgbClr val="FEFEFE"/>
                </a:highlight>
              </a:rPr>
              <a:t>151 Third Street San Francisco, CA 94103</a:t>
            </a:r>
            <a:endParaRPr/>
          </a:p>
        </p:txBody>
      </p:sp>
      <p:pic>
        <p:nvPicPr>
          <p:cNvPr id="77" name="Shape 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4600" y="2860126"/>
            <a:ext cx="3461899" cy="192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A12"/>
                </a:solidFill>
              </a:rPr>
              <a:t>Griffith Observatory</a:t>
            </a:r>
            <a:endParaRPr/>
          </a:p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rgbClr val="FFFFFF"/>
                </a:highlight>
              </a:rPr>
              <a:t>Planetarium, exhibits, public telescopes</a:t>
            </a:r>
            <a:endParaRPr>
              <a:highlight>
                <a:srgbClr val="FFFFFF"/>
              </a:highlight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rgbClr val="FFFFFF"/>
                </a:highlight>
              </a:rPr>
              <a:t>Free admission, open daily </a:t>
            </a:r>
            <a:endParaRPr>
              <a:highlight>
                <a:srgbClr val="FFFFFF"/>
              </a:highlight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rgbClr val="FFFFFF"/>
                </a:highlight>
              </a:rPr>
              <a:t>http://www.griffithobservatory.org/</a:t>
            </a:r>
            <a:endParaRPr>
              <a:highlight>
                <a:srgbClr val="FFFFFF"/>
              </a:highlight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2800 E. Observatory Rd., Los Angeles, CA 90027-1299</a:t>
            </a:r>
            <a:endParaRPr>
              <a:highlight>
                <a:srgbClr val="FFFFFF"/>
              </a:highlight>
            </a:endParaRPr>
          </a:p>
        </p:txBody>
      </p:sp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571763"/>
            <a:ext cx="4572000" cy="2217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A12"/>
                </a:solidFill>
              </a:rPr>
              <a:t>Los Angeles Museum of the Holocaust (</a:t>
            </a:r>
            <a:r>
              <a:rPr lang="en">
                <a:solidFill>
                  <a:srgbClr val="2C2B2B"/>
                </a:solidFill>
              </a:rPr>
              <a:t>LAMOTH)</a:t>
            </a:r>
            <a:endParaRPr/>
          </a:p>
        </p:txBody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4A4A4A"/>
                </a:solidFill>
              </a:rPr>
              <a:t>Commemoration of those who were </a:t>
            </a:r>
            <a:r>
              <a:rPr lang="en">
                <a:solidFill>
                  <a:srgbClr val="4A4A4A"/>
                </a:solidFill>
              </a:rPr>
              <a:t>victims</a:t>
            </a:r>
            <a:r>
              <a:rPr lang="en">
                <a:solidFill>
                  <a:srgbClr val="4A4A4A"/>
                </a:solidFill>
              </a:rPr>
              <a:t> and education for students on the holocaust </a:t>
            </a:r>
            <a:endParaRPr>
              <a:solidFill>
                <a:srgbClr val="4A4A4A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4A4A4A"/>
                </a:solidFill>
              </a:rPr>
              <a:t>Free admission; open daily 10am to 5pm </a:t>
            </a:r>
            <a:endParaRPr>
              <a:solidFill>
                <a:srgbClr val="4A4A4A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4A4A4A"/>
                </a:solidFill>
              </a:rPr>
              <a:t>http://www.lamoth.org/</a:t>
            </a:r>
            <a:endParaRPr>
              <a:solidFill>
                <a:srgbClr val="4A4A4A"/>
              </a:solidFill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4A4A4A"/>
                </a:solidFill>
              </a:rPr>
              <a:t>100 The Grove Dr, Los Angeles, CA 90036-6200</a:t>
            </a:r>
            <a:endParaRPr/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8550" y="1880650"/>
            <a:ext cx="2580900" cy="286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A12"/>
                </a:solidFill>
              </a:rPr>
              <a:t>Museum of Natural History</a:t>
            </a:r>
            <a:endParaRPr/>
          </a:p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Interactive learning with the tides, geology and </a:t>
            </a:r>
            <a:r>
              <a:rPr lang="en"/>
              <a:t>environment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 daily, 10am to 5pm; admission $2 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http://www.morrobaymuseum.org/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Morro Bay State Park Museum of Natural History Morro Bay, CA 93442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5829" y="2571750"/>
            <a:ext cx="2974946" cy="223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A12"/>
                </a:solidFill>
              </a:rPr>
              <a:t>Santa Barbara Maritime Museum</a:t>
            </a:r>
            <a:endParaRPr/>
          </a:p>
        </p:txBody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Celebrating and exploring the ocean, Navy </a:t>
            </a:r>
            <a:r>
              <a:rPr lang="en"/>
              <a:t>pier</a:t>
            </a:r>
            <a:r>
              <a:rPr lang="en"/>
              <a:t>, Navy reserve 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 daily, $8 admission 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https://www.sbmm.org/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13 Harbor Way Ste 190, at the Santa Barbara Harbor, Santa Barbara, CA 93109-2344</a:t>
            </a:r>
            <a:endParaRPr/>
          </a:p>
        </p:txBody>
      </p:sp>
      <p:pic>
        <p:nvPicPr>
          <p:cNvPr id="105" name="Shape 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9957" y="2571750"/>
            <a:ext cx="3126419" cy="250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A12"/>
                </a:solidFill>
              </a:rPr>
              <a:t>Ronald Reagan Presidential Library and Museum</a:t>
            </a:r>
            <a:endParaRPr/>
          </a:p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4A4A4A"/>
                </a:solidFill>
              </a:rPr>
              <a:t>Air force one, Berlin wall, National </a:t>
            </a:r>
            <a:r>
              <a:rPr lang="en">
                <a:solidFill>
                  <a:srgbClr val="4A4A4A"/>
                </a:solidFill>
              </a:rPr>
              <a:t>archives</a:t>
            </a:r>
            <a:r>
              <a:rPr lang="en">
                <a:solidFill>
                  <a:srgbClr val="4A4A4A"/>
                </a:solidFill>
              </a:rPr>
              <a:t> </a:t>
            </a:r>
            <a:endParaRPr>
              <a:solidFill>
                <a:srgbClr val="4A4A4A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4A4A4A"/>
                </a:solidFill>
              </a:rPr>
              <a:t>Open daily, 10am to 5pm; admission $25</a:t>
            </a:r>
            <a:endParaRPr>
              <a:solidFill>
                <a:srgbClr val="4A4A4A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4A4A4A"/>
                </a:solidFill>
              </a:rPr>
              <a:t>https://www.reaganfoundation.org/</a:t>
            </a:r>
            <a:endParaRPr>
              <a:solidFill>
                <a:srgbClr val="4A4A4A"/>
              </a:solidFill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Char char="●"/>
            </a:pPr>
            <a:r>
              <a:rPr lang="en">
                <a:solidFill>
                  <a:srgbClr val="4A4A4A"/>
                </a:solidFill>
              </a:rPr>
              <a:t>40 Presidential Dr, Simi Valley, CA 93065-0600</a:t>
            </a:r>
            <a:endParaRPr/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8975" y="2760075"/>
            <a:ext cx="4572001" cy="204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