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291" r:id="rId2"/>
    <p:sldId id="293" r:id="rId3"/>
    <p:sldId id="274" r:id="rId4"/>
    <p:sldId id="289" r:id="rId5"/>
    <p:sldId id="295" r:id="rId6"/>
    <p:sldId id="258" r:id="rId7"/>
    <p:sldId id="259" r:id="rId8"/>
    <p:sldId id="286" r:id="rId9"/>
    <p:sldId id="260" r:id="rId10"/>
    <p:sldId id="296" r:id="rId11"/>
    <p:sldId id="297" r:id="rId12"/>
    <p:sldId id="256" r:id="rId13"/>
    <p:sldId id="257" r:id="rId14"/>
    <p:sldId id="292" r:id="rId15"/>
    <p:sldId id="298" r:id="rId16"/>
    <p:sldId id="261" r:id="rId17"/>
    <p:sldId id="300" r:id="rId18"/>
    <p:sldId id="301" r:id="rId19"/>
    <p:sldId id="270" r:id="rId20"/>
    <p:sldId id="299" r:id="rId21"/>
    <p:sldId id="303" r:id="rId22"/>
    <p:sldId id="304" r:id="rId23"/>
    <p:sldId id="305" r:id="rId24"/>
    <p:sldId id="302" r:id="rId25"/>
    <p:sldId id="306" r:id="rId26"/>
    <p:sldId id="265" r:id="rId27"/>
    <p:sldId id="276" r:id="rId28"/>
    <p:sldId id="281" r:id="rId29"/>
    <p:sldId id="283" r:id="rId30"/>
    <p:sldId id="266" r:id="rId31"/>
    <p:sldId id="277" r:id="rId32"/>
    <p:sldId id="278" r:id="rId33"/>
    <p:sldId id="284" r:id="rId34"/>
    <p:sldId id="280" r:id="rId35"/>
    <p:sldId id="279" r:id="rId36"/>
    <p:sldId id="275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9F0"/>
    <a:srgbClr val="FF0000"/>
    <a:srgbClr val="D40A27"/>
    <a:srgbClr val="CC0000"/>
    <a:srgbClr val="000000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1" autoAdjust="0"/>
    <p:restoredTop sz="90929"/>
  </p:normalViewPr>
  <p:slideViewPr>
    <p:cSldViewPr>
      <p:cViewPr varScale="1">
        <p:scale>
          <a:sx n="68" d="100"/>
          <a:sy n="68" d="100"/>
        </p:scale>
        <p:origin x="-4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2DEA28-7AE3-4F50-8C1E-C55488DA1953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CBD56E-E0C1-496D-904F-B2331307E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E4F563-3B0E-409E-9CDD-04ED4372D47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363BEE-55C8-449A-A0E6-1D44388A54E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A9EC6-C439-4E98-8D0F-D4281DBFCCD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2262D5-3C9B-4FE8-B222-01C1E04009A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2F1DEB-C835-4C02-818D-EC14FA00E79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4FD567-F1A8-43F4-AC33-77976B28273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4F42C2-46F4-4EBA-8048-234632779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8D0C-009A-456B-B45C-B0BCC84D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99D1-605D-4707-A310-E0C3063D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241300"/>
            <a:ext cx="6781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104900"/>
            <a:ext cx="3238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2100" y="1104900"/>
            <a:ext cx="3238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241300"/>
            <a:ext cx="6781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104900"/>
            <a:ext cx="6629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3771900"/>
            <a:ext cx="6629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18A4-231F-44CD-98CA-01A0DB884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F1AFC-9C52-4F2D-BD33-318C3F393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BE48-5318-4FB8-A27A-3145418FA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A32CE3-D433-4409-A1E1-B1E9AE2F2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CFDE-AA7B-447C-AE07-A475CD3C9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C5C9-DDD1-486B-8174-D2A540CE2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A33154D-E9FA-41C6-B379-4BBD5FB7D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9B44F7F-EFF2-4810-9D54-917478AF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0F512-E6D7-4138-A05B-0D989D775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48" r:id="rId4"/>
    <p:sldLayoutId id="2147483856" r:id="rId5"/>
    <p:sldLayoutId id="2147483849" r:id="rId6"/>
    <p:sldLayoutId id="2147483850" r:id="rId7"/>
    <p:sldLayoutId id="2147483857" r:id="rId8"/>
    <p:sldLayoutId id="2147483858" r:id="rId9"/>
    <p:sldLayoutId id="2147483851" r:id="rId10"/>
    <p:sldLayoutId id="2147483852" r:id="rId11"/>
    <p:sldLayoutId id="2147483859" r:id="rId12"/>
    <p:sldLayoutId id="2147483860" r:id="rId13"/>
  </p:sldLayoutIdLst>
  <p:transition spd="med">
    <p:strips dir="rd"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49CD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7ACD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4/Wappen_Deutsches_Reich_-_Reichswappen_%28Grosses%29.pn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f/f5/Friedrich_Wilhelm_I_1713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d/d7/CoA_Russian_Empire.pn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8/85/Leopold_I_Arms-imperial.sv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7848600" cy="495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pc="300">
                <a:ln w="19050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aettenschweiler"/>
              </a:rPr>
              <a:t>Absolutism in</a:t>
            </a:r>
          </a:p>
          <a:p>
            <a:pPr algn="ctr"/>
            <a:r>
              <a:rPr lang="it-IT" sz="3600" kern="10" spc="300">
                <a:ln w="19050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aettenschweiler"/>
              </a:rPr>
              <a:t>Austria, Prussia</a:t>
            </a:r>
            <a:br>
              <a:rPr lang="it-IT" sz="3600" kern="10" spc="300">
                <a:ln w="19050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aettenschweiler"/>
              </a:rPr>
            </a:br>
            <a:r>
              <a:rPr lang="it-IT" sz="3600" kern="10" spc="300">
                <a:ln w="19050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aettenschweiler"/>
              </a:rPr>
              <a:t>&amp; Russia</a:t>
            </a:r>
            <a:endParaRPr lang="en-US" sz="3600" kern="10" spc="300">
              <a:ln w="19050">
                <a:noFill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aettenschweiler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Charles VI (r. 1711-1740)</a:t>
            </a:r>
          </a:p>
        </p:txBody>
      </p:sp>
      <p:pic>
        <p:nvPicPr>
          <p:cNvPr id="21507" name="Picture 3" descr="Charles VI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962400" y="990600"/>
            <a:ext cx="4667250" cy="548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57200" y="990600"/>
            <a:ext cx="3276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  <a:cs typeface="Arial" charset="0"/>
              </a:rPr>
              <a:t>Created the Pragmatic Sanction to ensure his daughter, </a:t>
            </a:r>
            <a:br>
              <a:rPr lang="en-US" sz="2800" b="1">
                <a:latin typeface="Arial" charset="0"/>
                <a:cs typeface="Arial" charset="0"/>
              </a:rPr>
            </a:br>
            <a:r>
              <a:rPr lang="en-US" sz="2800" b="1">
                <a:latin typeface="Arial" charset="0"/>
                <a:cs typeface="Arial" charset="0"/>
              </a:rPr>
              <a:t>Maria Theresa, would inherit Habsburg lands and become queen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3200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Maria</a:t>
            </a:r>
            <a:b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Theresa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(r. 1740-1780)</a:t>
            </a:r>
          </a:p>
        </p:txBody>
      </p:sp>
      <p:pic>
        <p:nvPicPr>
          <p:cNvPr id="20483" name="Picture 4" descr="2maria_t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657600" y="381000"/>
            <a:ext cx="5037138" cy="6305550"/>
          </a:xfrm>
          <a:prstGeom prst="rect">
            <a:avLst/>
          </a:prstGeom>
          <a:noFill/>
          <a:ln w="19050">
            <a:solidFill>
              <a:srgbClr val="007471"/>
            </a:solidFill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3352800"/>
            <a:ext cx="2895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  <a:cs typeface="Arial" charset="0"/>
              </a:rPr>
              <a:t>Went to war with Prussia in the War of Austrian Succession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Arial Black" pitchFamily="34" charset="0"/>
              </a:rPr>
              <a:t>Serfdom in Eastern Europe to 1740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00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Hereditary serfdom took place in Poland, Prussia and Russia 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Peasants were bound to their lords and the land from one generation to the next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381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8153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800" b="1">
                <a:latin typeface="Arial" charset="0"/>
                <a:cs typeface="Arial" charset="0"/>
              </a:rPr>
              <a:t>Serfdom increased because of political not economic reasons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800" b="1">
                <a:latin typeface="Arial" charset="0"/>
                <a:cs typeface="Arial" charset="0"/>
              </a:rPr>
              <a:t>Westerners began to regard eastern Europe as culturally and morally inferior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800" b="1">
                <a:latin typeface="Arial" charset="0"/>
                <a:cs typeface="Arial" charset="0"/>
              </a:rPr>
              <a:t>Peasants and middle class had no chance for advancement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800" b="1">
                <a:latin typeface="Arial" charset="0"/>
                <a:cs typeface="Arial" charset="0"/>
              </a:rPr>
              <a:t>Landlords controlled the courts (justice system) 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800" b="1">
                <a:latin typeface="Arial" charset="0"/>
                <a:cs typeface="Arial" charset="0"/>
              </a:rPr>
              <a:t>Overall the peasants had less power in Eastern Europe than in Western Europe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endParaRPr lang="en-US" sz="28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533400" y="990600"/>
            <a:ext cx="81534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300">
                <a:ln w="1905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99"/>
                  </a:prstShdw>
                </a:effectLst>
                <a:latin typeface="Haettenschweiler"/>
              </a:rPr>
              <a:t>The Hohenzollerns</a:t>
            </a:r>
          </a:p>
          <a:p>
            <a:pPr algn="ctr"/>
            <a:r>
              <a:rPr lang="en-US" sz="3600" kern="10" spc="300">
                <a:ln w="1905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99"/>
                  </a:prstShdw>
                </a:effectLst>
                <a:latin typeface="Haettenschweiler"/>
              </a:rPr>
              <a:t>&amp;</a:t>
            </a:r>
          </a:p>
          <a:p>
            <a:pPr algn="ctr"/>
            <a:r>
              <a:rPr lang="en-US" sz="3600" kern="10" spc="300">
                <a:ln w="1905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99"/>
                  </a:prstShdw>
                </a:effectLst>
                <a:latin typeface="Haettenschweiler"/>
              </a:rPr>
              <a:t>Brandenburg-Prussia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Hohenzollern Family Crest</a:t>
            </a:r>
          </a:p>
        </p:txBody>
      </p:sp>
      <p:pic>
        <p:nvPicPr>
          <p:cNvPr id="24579" name="Picture 5" descr="File:Wappen Deutsches Reich - Reichswappen (Grosses)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785813"/>
            <a:ext cx="5048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3058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The Hohenzollern family ruled the electorate of Brandenburg and Prussia within the Holy Roman Empire 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The Thirty Years’ War weakened the HRE and allowed the Hohenzollerns to consolidate their absolutist rule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Frederick William (the Great Elector) built a strong Prussian army and infused military values into Prussian society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riedrich_I_of_Prussia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066800" y="1447800"/>
            <a:ext cx="3327400" cy="5238750"/>
          </a:xfrm>
          <a:prstGeom prst="rect">
            <a:avLst/>
          </a:prstGeom>
          <a:noFill/>
          <a:ln w="9525">
            <a:solidFill>
              <a:srgbClr val="007471"/>
            </a:solidFill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257800" y="1828800"/>
            <a:ext cx="3429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>
                <a:latin typeface="Arial" charset="0"/>
                <a:cs typeface="Arial" charset="0"/>
              </a:rPr>
              <a:t>  Separated Prussia from Poland. </a:t>
            </a:r>
          </a:p>
          <a:p>
            <a:pPr>
              <a:buFont typeface="Courier New" pitchFamily="49" charset="0"/>
              <a:buChar char="o"/>
            </a:pPr>
            <a:endParaRPr lang="en-US" b="1">
              <a:latin typeface="Arial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b="1">
                <a:latin typeface="Arial" charset="0"/>
                <a:cs typeface="Arial" charset="0"/>
              </a:rPr>
              <a:t>  Supported the Habsburgs during the War of Spanish Succession</a:t>
            </a:r>
          </a:p>
          <a:p>
            <a:pPr>
              <a:buFont typeface="Courier New" pitchFamily="49" charset="0"/>
              <a:buChar char="o"/>
            </a:pPr>
            <a:endParaRPr lang="en-US" b="1">
              <a:latin typeface="Arial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b="1">
                <a:latin typeface="Arial" charset="0"/>
                <a:cs typeface="Arial" charset="0"/>
              </a:rPr>
              <a:t>  Became “King in Prussia”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8229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King Frederick of Prussia</a:t>
            </a:r>
          </a:p>
          <a:p>
            <a:pPr algn="ctr"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(r.1701-1713)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File:Friedrich Wilhelm I 171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3657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181600" y="2819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  <a:cs typeface="Arial" charset="0"/>
              </a:rPr>
              <a:t>“The Soldier-King”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81000"/>
            <a:ext cx="8763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King Frederick William I</a:t>
            </a:r>
          </a:p>
          <a:p>
            <a:pPr algn="ctr"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(r.1713-1740)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304800"/>
            <a:ext cx="838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latin typeface="Arial" charset="0"/>
                <a:cs typeface="Arial" charset="0"/>
              </a:rPr>
              <a:t>Frederick William I: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b="1">
              <a:latin typeface="Arial" charset="0"/>
              <a:cs typeface="Arial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Most talented reformer, established Prussian absolutism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b="1">
              <a:latin typeface="Arial" charset="0"/>
              <a:cs typeface="Arial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Infused strict military values into the whole society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b="1">
              <a:latin typeface="Arial" charset="0"/>
              <a:cs typeface="Arial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Loved tall soldiers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600" b="1">
              <a:latin typeface="Arial" charset="0"/>
              <a:cs typeface="Arial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Created a centralized bureaucracy, Prussia almost always at peace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533400" y="990600"/>
            <a:ext cx="81534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300">
                <a:ln w="1905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99"/>
                  </a:prstShdw>
                </a:effectLst>
                <a:latin typeface="Haettenschweiler"/>
              </a:rPr>
              <a:t>The Habsburgs</a:t>
            </a:r>
          </a:p>
          <a:p>
            <a:pPr algn="ctr"/>
            <a:r>
              <a:rPr lang="en-US" sz="3600" kern="10" spc="300">
                <a:ln w="1905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99"/>
                  </a:prstShdw>
                </a:effectLst>
                <a:latin typeface="Haettenschweiler"/>
              </a:rPr>
              <a:t>&amp;</a:t>
            </a:r>
          </a:p>
          <a:p>
            <a:pPr algn="ctr"/>
            <a:r>
              <a:rPr lang="en-US" sz="3600" kern="10" spc="300">
                <a:ln w="1905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99"/>
                  </a:prstShdw>
                </a:effectLst>
                <a:latin typeface="Haettenschweiler"/>
              </a:rPr>
              <a:t>Austria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Gene's Materials\European History\Pictures\Chap 17\Prussian Gi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143000"/>
            <a:ext cx="2179638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5562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Frederick William I </a:t>
            </a:r>
            <a:br>
              <a:rPr lang="en-US" sz="3200" b="1">
                <a:latin typeface="Arial" charset="0"/>
                <a:cs typeface="Arial" charset="0"/>
              </a:rPr>
            </a:br>
            <a:r>
              <a:rPr lang="en-US" sz="3200" b="1">
                <a:latin typeface="Arial" charset="0"/>
                <a:cs typeface="Arial" charset="0"/>
              </a:rPr>
              <a:t>encouraged Prussian militarism and created the best army in Europe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The Junkers, noble landowners, became the military elite and Prussia a militarist state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533400" y="1447800"/>
            <a:ext cx="3581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  <a:cs typeface="Arial" charset="0"/>
              </a:rPr>
              <a:t>Invaded Austria in the </a:t>
            </a:r>
            <a:br>
              <a:rPr lang="en-US" sz="3200" b="1">
                <a:latin typeface="Arial" charset="0"/>
                <a:cs typeface="Arial" charset="0"/>
              </a:rPr>
            </a:br>
            <a:r>
              <a:rPr lang="en-US" sz="3200" b="1">
                <a:latin typeface="Arial" charset="0"/>
                <a:cs typeface="Arial" charset="0"/>
              </a:rPr>
              <a:t>War of Austrian Succession and acquired the region of Silesia from the Habsburgs</a:t>
            </a:r>
          </a:p>
        </p:txBody>
      </p:sp>
      <p:pic>
        <p:nvPicPr>
          <p:cNvPr id="30723" name="Picture 6" descr="http://userserve-ak.last.fm/serve/252/269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95400"/>
            <a:ext cx="3865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228600"/>
            <a:ext cx="8610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Frederick II (the Great)</a:t>
            </a:r>
          </a:p>
          <a:p>
            <a:pPr algn="ctr"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(r.1740-1786)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83820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F2F2F2"/>
                </a:solidFill>
                <a:effectLst>
                  <a:prstShdw prst="shdw17" dist="17961" dir="2700000">
                    <a:srgbClr val="3E6971"/>
                  </a:prstShdw>
                </a:effectLst>
                <a:latin typeface="Haettenschweiler"/>
              </a:rPr>
              <a:t>The War of the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F2F2F2"/>
                </a:solidFill>
                <a:effectLst>
                  <a:prstShdw prst="shdw17" dist="17961" dir="2700000">
                    <a:srgbClr val="3E6971"/>
                  </a:prstShdw>
                </a:effectLst>
                <a:latin typeface="Haettenschweiler"/>
              </a:rPr>
              <a:t>Austrian Succession</a:t>
            </a:r>
          </a:p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F2F2F2"/>
                </a:solidFill>
                <a:effectLst>
                  <a:prstShdw prst="shdw17" dist="17961" dir="2700000">
                    <a:srgbClr val="3E6971"/>
                  </a:prstShdw>
                </a:effectLst>
                <a:latin typeface="Haettenschweiler"/>
              </a:rPr>
              <a:t>1741 - 1748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War of the Austrian Succession </a:t>
            </a:r>
            <a:b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1740-1748</a:t>
            </a:r>
          </a:p>
        </p:txBody>
      </p:sp>
      <p:pic>
        <p:nvPicPr>
          <p:cNvPr id="32771" name="Picture 3" descr="map-War of the Austrian Succession, 1740-1748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81000" y="990600"/>
            <a:ext cx="59055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iped Right Arrow 3"/>
          <p:cNvSpPr/>
          <p:nvPr/>
        </p:nvSpPr>
        <p:spPr>
          <a:xfrm rot="6084495">
            <a:off x="3741738" y="1990725"/>
            <a:ext cx="735012" cy="30638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1600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  <a:cs typeface="Arial" charset="0"/>
              </a:rPr>
              <a:t>Austria loses Silesia to Prussia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7010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300">
                <a:ln w="1905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99"/>
                  </a:prstShdw>
                </a:effectLst>
                <a:latin typeface="Haettenschweiler"/>
              </a:rPr>
              <a:t>Russia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3048000"/>
            <a:ext cx="34639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kern="10" spc="600" dirty="0">
                <a:ln w="19050">
                  <a:noFill/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/>
              </a:rPr>
              <a:t>Р</a:t>
            </a:r>
            <a:r>
              <a:rPr lang="el-GR" sz="6000" b="1" kern="10" spc="600" dirty="0">
                <a:ln w="19050">
                  <a:noFill/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/>
              </a:rPr>
              <a:t>ο</a:t>
            </a:r>
            <a:r>
              <a:rPr lang="az-Cyrl-AZ" sz="6000" b="1" kern="10" spc="600" dirty="0">
                <a:ln w="19050">
                  <a:noFill/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/>
              </a:rPr>
              <a:t>ссий</a:t>
            </a:r>
            <a:endParaRPr lang="en-US" sz="6000" b="1" kern="10" spc="600" dirty="0">
              <a:ln w="19050">
                <a:noFill/>
                <a:round/>
                <a:headEnd/>
                <a:tailEnd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Romanov Family Crest</a:t>
            </a:r>
          </a:p>
        </p:txBody>
      </p:sp>
      <p:pic>
        <p:nvPicPr>
          <p:cNvPr id="34819" name="Picture 11" descr="File:CoA Russian Empir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47700"/>
            <a:ext cx="533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WINDOWS\Desktop\Gene's Materials\European History\Pictures\Chap 17\Peter the Gr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828800"/>
            <a:ext cx="3009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4953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800" b="1">
                <a:latin typeface="Arial" charset="0"/>
                <a:cs typeface="Arial" charset="0"/>
              </a:rPr>
              <a:t>Michael Romanov was elected tsar by the boyars-Russian nobility in 1613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800" b="1">
                <a:latin typeface="Arial" charset="0"/>
                <a:cs typeface="Arial" charset="0"/>
              </a:rPr>
              <a:t>Romanovs brought abut the total enserfment of the people, while the military obligations on the nobility were relaxed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800" b="1">
                <a:latin typeface="Arial" charset="0"/>
                <a:cs typeface="Arial" charset="0"/>
              </a:rPr>
              <a:t>Peter the Great emerged as Tsar of Russia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41300"/>
            <a:ext cx="9156700" cy="533400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the Great (1682-1725)</a:t>
            </a:r>
            <a:endParaRPr lang="en-US" alt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5334000" cy="5427663"/>
          </a:xfrm>
        </p:spPr>
        <p:txBody>
          <a:bodyPr/>
          <a:lstStyle/>
          <a:p>
            <a:pPr marL="0" indent="0" defTabSz="912813" eaLnBrk="1" hangingPunct="1">
              <a:buFontTx/>
              <a:buNone/>
              <a:tabLst>
                <a:tab pos="339725" algn="l"/>
                <a:tab pos="349250" algn="l"/>
                <a:tab pos="796925" algn="l"/>
              </a:tabLst>
            </a:pPr>
            <a:r>
              <a:rPr lang="en-US" altLang="en-US" sz="3200" b="1" smtClean="0">
                <a:latin typeface="Arial" charset="0"/>
                <a:cs typeface="Arial" charset="0"/>
              </a:rPr>
              <a:t>Peter the Great  was committed to a policy of </a:t>
            </a:r>
            <a:r>
              <a:rPr lang="en-US" altLang="en-US" sz="32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westernization</a:t>
            </a:r>
            <a:r>
              <a:rPr lang="en-US" altLang="en-US" sz="3200" b="1" smtClean="0">
                <a:latin typeface="Arial" charset="0"/>
                <a:cs typeface="Arial" charset="0"/>
              </a:rPr>
              <a:t> in Russia.  However, persuading Russians to change their way of life proved difficult.  To impose his will, Peter became the most autocratic of Europe’s absolute monarchs. </a:t>
            </a:r>
            <a:r>
              <a:rPr lang="en-US" altLang="en-US" sz="3200" smtClean="0">
                <a:latin typeface="Arial" charset="0"/>
                <a:cs typeface="Arial" charset="0"/>
              </a:rPr>
              <a:t> </a:t>
            </a:r>
            <a:endParaRPr lang="en-US" altLang="en-US" sz="3200" b="1" smtClean="0">
              <a:latin typeface="Arial" charset="0"/>
              <a:cs typeface="Arial" charset="0"/>
            </a:endParaRPr>
          </a:p>
        </p:txBody>
      </p:sp>
      <p:pic>
        <p:nvPicPr>
          <p:cNvPr id="3686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306228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41300"/>
            <a:ext cx="9156700" cy="533400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the Great</a:t>
            </a:r>
            <a:endParaRPr lang="en-US" alt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763000" cy="5427663"/>
          </a:xfrm>
        </p:spPr>
        <p:txBody>
          <a:bodyPr/>
          <a:lstStyle/>
          <a:p>
            <a:pPr marL="0" indent="0" defTabSz="912813" eaLnBrk="1" hangingPunct="1">
              <a:buFontTx/>
              <a:buNone/>
              <a:tabLst>
                <a:tab pos="339725" algn="l"/>
                <a:tab pos="349250" algn="l"/>
                <a:tab pos="796925" algn="l"/>
              </a:tabLst>
            </a:pPr>
            <a:r>
              <a:rPr lang="en-US" altLang="en-US" sz="3200" b="1" smtClean="0">
                <a:latin typeface="Arial" charset="0"/>
                <a:cs typeface="Arial" charset="0"/>
              </a:rPr>
              <a:t>During his reign he:</a:t>
            </a:r>
          </a:p>
          <a:p>
            <a:pPr marL="0" indent="0" defTabSz="912813" eaLnBrk="1" hangingPunct="1">
              <a:buClr>
                <a:schemeClr val="tx1"/>
              </a:buClr>
              <a:tabLst>
                <a:tab pos="339725" algn="l"/>
                <a:tab pos="349250" algn="l"/>
                <a:tab pos="796925" algn="l"/>
              </a:tabLst>
            </a:pPr>
            <a:r>
              <a:rPr lang="en-US" altLang="en-US" sz="3200" b="1" smtClean="0">
                <a:latin typeface="Arial" charset="0"/>
                <a:cs typeface="Arial" charset="0"/>
              </a:rPr>
              <a:t> 	forced the </a:t>
            </a:r>
            <a:r>
              <a:rPr lang="en-US" altLang="en-US" sz="32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boyars</a:t>
            </a:r>
            <a:r>
              <a:rPr lang="en-US" altLang="en-US" sz="3200" b="1" smtClean="0">
                <a:latin typeface="Arial" charset="0"/>
                <a:cs typeface="Arial" charset="0"/>
              </a:rPr>
              <a:t>, or landowning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r>
              <a:rPr lang="en-US" altLang="en-US" sz="3200" b="1" smtClean="0">
                <a:latin typeface="Arial" charset="0"/>
                <a:cs typeface="Arial" charset="0"/>
              </a:rPr>
              <a:t>			nobles, to serve the state or army for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r>
              <a:rPr lang="en-US" altLang="en-US" sz="3200" b="1" smtClean="0">
                <a:latin typeface="Arial" charset="0"/>
                <a:cs typeface="Arial" charset="0"/>
              </a:rPr>
              <a:t>			life.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endParaRPr lang="en-US" altLang="en-US" sz="3200" b="1" smtClean="0">
              <a:latin typeface="Arial" charset="0"/>
              <a:cs typeface="Arial" charset="0"/>
            </a:endParaRPr>
          </a:p>
          <a:p>
            <a:pPr marL="0" indent="0" defTabSz="912813" eaLnBrk="1" hangingPunct="1">
              <a:buClr>
                <a:schemeClr val="tx1"/>
              </a:buClr>
              <a:tabLst>
                <a:tab pos="339725" algn="l"/>
                <a:tab pos="349250" algn="l"/>
                <a:tab pos="796925" algn="l"/>
              </a:tabLst>
            </a:pPr>
            <a:r>
              <a:rPr lang="en-US" altLang="en-US" sz="3200" b="1" smtClean="0">
                <a:latin typeface="Arial" charset="0"/>
                <a:cs typeface="Arial" charset="0"/>
              </a:rPr>
              <a:t> 	imported western technology 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r>
              <a:rPr lang="en-US" altLang="en-US" sz="3200" b="1" smtClean="0">
                <a:latin typeface="Arial" charset="0"/>
                <a:cs typeface="Arial" charset="0"/>
              </a:rPr>
              <a:t>			and culture</a:t>
            </a:r>
            <a:r>
              <a:rPr lang="en-US" sz="3200" b="1" smtClean="0">
                <a:latin typeface="Arial" charset="0"/>
                <a:cs typeface="Arial" charset="0"/>
              </a:rPr>
              <a:t> and hired Western advisors</a:t>
            </a:r>
            <a:r>
              <a:rPr lang="en-US" altLang="en-US" sz="3200" b="1" smtClean="0">
                <a:latin typeface="Arial" charset="0"/>
                <a:cs typeface="Arial" charset="0"/>
              </a:rPr>
              <a:t>. 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endParaRPr lang="en-US" altLang="en-US" sz="3200" b="1" smtClean="0">
              <a:latin typeface="Arial" charset="0"/>
              <a:cs typeface="Arial" charset="0"/>
            </a:endParaRPr>
          </a:p>
          <a:p>
            <a:pPr marL="0" indent="0" defTabSz="912813" eaLnBrk="1" hangingPunct="1">
              <a:buClr>
                <a:schemeClr val="tx1"/>
              </a:buClr>
              <a:tabLst>
                <a:tab pos="339725" algn="l"/>
                <a:tab pos="349250" algn="l"/>
                <a:tab pos="796925" algn="l"/>
              </a:tabLst>
            </a:pPr>
            <a:r>
              <a:rPr lang="en-US" altLang="en-US" sz="3200" b="1" smtClean="0">
                <a:latin typeface="Arial" charset="0"/>
                <a:cs typeface="Arial" charset="0"/>
              </a:rPr>
              <a:t> 	insisted that the boyars shave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r>
              <a:rPr lang="en-US" altLang="en-US" sz="3200" b="1" smtClean="0">
                <a:latin typeface="Arial" charset="0"/>
                <a:cs typeface="Arial" charset="0"/>
              </a:rPr>
              <a:t>			their beards and wear western-style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r>
              <a:rPr lang="en-US" altLang="en-US" sz="3200" b="1" smtClean="0">
                <a:latin typeface="Arial" charset="0"/>
                <a:cs typeface="Arial" charset="0"/>
              </a:rPr>
              <a:t>			clothing.</a:t>
            </a:r>
          </a:p>
          <a:p>
            <a:pPr marL="0" indent="0" defTabSz="912813" eaLnBrk="1" hangingPunct="1">
              <a:tabLst>
                <a:tab pos="339725" algn="l"/>
                <a:tab pos="349250" algn="l"/>
                <a:tab pos="796925" algn="l"/>
              </a:tabLst>
            </a:pPr>
            <a:r>
              <a:rPr lang="en-US" altLang="en-US" sz="3200" b="1" smtClean="0">
                <a:latin typeface="Arial" charset="0"/>
                <a:cs typeface="Arial" charset="0"/>
              </a:rPr>
              <a:t>  	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41300"/>
            <a:ext cx="9156700" cy="533400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the Great</a:t>
            </a:r>
            <a:endParaRPr lang="en-US" alt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610600" cy="5427663"/>
          </a:xfrm>
        </p:spPr>
        <p:txBody>
          <a:bodyPr/>
          <a:lstStyle/>
          <a:p>
            <a:pPr marL="0" indent="0" defTabSz="912813" eaLnBrk="1" hangingPunct="1">
              <a:buFont typeface="Wingdings 2" pitchFamily="18" charset="2"/>
              <a:buNone/>
              <a:tabLst>
                <a:tab pos="339725" algn="l"/>
                <a:tab pos="349250" algn="l"/>
                <a:tab pos="796925" algn="l"/>
              </a:tabLst>
            </a:pPr>
            <a:endParaRPr lang="en-US" altLang="en-US" sz="3200" b="1" smtClean="0">
              <a:latin typeface="Arial" charset="0"/>
              <a:cs typeface="Arial" charset="0"/>
            </a:endParaRPr>
          </a:p>
          <a:p>
            <a:pPr marL="0" indent="0" defTabSz="912813" eaLnBrk="1" hangingPunct="1">
              <a:buClr>
                <a:schemeClr val="tx1"/>
              </a:buClr>
              <a:tabLst>
                <a:tab pos="339725" algn="l"/>
                <a:tab pos="349250" algn="l"/>
                <a:tab pos="796925" algn="l"/>
              </a:tabLst>
            </a:pPr>
            <a:r>
              <a:rPr lang="en-US" altLang="en-US" sz="3200" b="1" smtClean="0">
                <a:latin typeface="Arial" charset="0"/>
                <a:cs typeface="Arial" charset="0"/>
              </a:rPr>
              <a:t> 	used autocratic methods to push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r>
              <a:rPr lang="en-US" altLang="en-US" sz="3200" b="1" smtClean="0">
                <a:latin typeface="Arial" charset="0"/>
                <a:cs typeface="Arial" charset="0"/>
              </a:rPr>
              <a:t>		  	through social and economic reforms.</a:t>
            </a:r>
          </a:p>
          <a:p>
            <a:pPr marL="0" indent="0" defTabSz="912813" eaLnBrk="1" hangingPunct="1">
              <a:buClr>
                <a:schemeClr val="tx1"/>
              </a:buClr>
              <a:tabLst>
                <a:tab pos="339725" algn="l"/>
                <a:tab pos="349250" algn="l"/>
                <a:tab pos="796925" algn="l"/>
              </a:tabLst>
            </a:pPr>
            <a:endParaRPr lang="en-US" altLang="en-US" sz="3200" b="1" smtClean="0">
              <a:latin typeface="Arial" charset="0"/>
              <a:cs typeface="Arial" charset="0"/>
            </a:endParaRPr>
          </a:p>
          <a:p>
            <a:pPr marL="0" indent="0" defTabSz="912813" eaLnBrk="1" hangingPunct="1">
              <a:buClr>
                <a:schemeClr val="tx1"/>
              </a:buClr>
              <a:tabLst>
                <a:tab pos="339725" algn="l"/>
                <a:tab pos="349250" algn="l"/>
                <a:tab pos="796925" algn="l"/>
              </a:tabLst>
            </a:pPr>
            <a:r>
              <a:rPr lang="en-US" altLang="en-US" sz="3200" b="1" smtClean="0">
                <a:latin typeface="Arial" charset="0"/>
                <a:cs typeface="Arial" charset="0"/>
              </a:rPr>
              <a:t> 	brought all Russian institutions 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r>
              <a:rPr lang="en-US" altLang="en-US" sz="3200" b="1" smtClean="0">
                <a:latin typeface="Arial" charset="0"/>
                <a:cs typeface="Arial" charset="0"/>
              </a:rPr>
              <a:t>			under his control.</a:t>
            </a:r>
          </a:p>
          <a:p>
            <a:pPr marL="0" indent="0" defTabSz="912813" eaLnBrk="1" hangingPunct="1">
              <a:buClr>
                <a:schemeClr val="tx1"/>
              </a:buClr>
              <a:tabLst>
                <a:tab pos="339725" algn="l"/>
                <a:tab pos="349250" algn="l"/>
                <a:tab pos="796925" algn="l"/>
              </a:tabLst>
            </a:pPr>
            <a:endParaRPr lang="en-US" altLang="en-US" sz="3200" b="1" smtClean="0">
              <a:latin typeface="Arial" charset="0"/>
              <a:cs typeface="Arial" charset="0"/>
            </a:endParaRPr>
          </a:p>
          <a:p>
            <a:pPr marL="0" indent="0" defTabSz="912813" eaLnBrk="1" hangingPunct="1">
              <a:buClr>
                <a:schemeClr val="tx1"/>
              </a:buClr>
              <a:tabLst>
                <a:tab pos="339725" algn="l"/>
                <a:tab pos="349250" algn="l"/>
                <a:tab pos="796925" algn="l"/>
              </a:tabLst>
            </a:pPr>
            <a:r>
              <a:rPr lang="en-US" altLang="en-US" sz="3200" b="1" smtClean="0">
                <a:latin typeface="Arial" charset="0"/>
                <a:cs typeface="Arial" charset="0"/>
              </a:rPr>
              <a:t> 	imposed policies which caused the</a:t>
            </a:r>
            <a:br>
              <a:rPr lang="en-US" altLang="en-US" sz="3200" b="1" smtClean="0">
                <a:latin typeface="Arial" charset="0"/>
                <a:cs typeface="Arial" charset="0"/>
              </a:rPr>
            </a:br>
            <a:r>
              <a:rPr lang="en-US" altLang="en-US" sz="3200" b="1" smtClean="0">
                <a:latin typeface="Arial" charset="0"/>
                <a:cs typeface="Arial" charset="0"/>
              </a:rPr>
              <a:t>			spread of serfdom.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152400"/>
            <a:ext cx="10134600" cy="685800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34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Growth of Austria and </a:t>
            </a:r>
            <a:r>
              <a:rPr lang="en-US" sz="3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Prussia </a:t>
            </a:r>
            <a:r>
              <a:rPr lang="en-US" sz="34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 1748</a:t>
            </a:r>
          </a:p>
        </p:txBody>
      </p:sp>
      <p:pic>
        <p:nvPicPr>
          <p:cNvPr id="12291" name="Picture 3" descr="C:\WINDOWS\Desktop\Gene's Materials\European History\Pictures\Chap 17\Growth Austria and Prussia 1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7724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Chapter21\peter_gr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1242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5257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"/>
            </a:pPr>
            <a:r>
              <a:rPr lang="en-US" sz="3200" b="1">
                <a:latin typeface="Arial" charset="0"/>
                <a:cs typeface="Arial" charset="0"/>
              </a:rPr>
              <a:t>Russian peasant life became extremely difficult</a:t>
            </a:r>
          </a:p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"/>
            </a:pPr>
            <a:endParaRPr lang="en-US" sz="3200" b="1">
              <a:latin typeface="Arial" charset="0"/>
              <a:cs typeface="Arial" charset="0"/>
            </a:endParaRPr>
          </a:p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"/>
            </a:pPr>
            <a:r>
              <a:rPr lang="en-US" sz="3200" b="1">
                <a:latin typeface="Arial" charset="0"/>
                <a:cs typeface="Arial" charset="0"/>
              </a:rPr>
              <a:t>People were taxed heavily</a:t>
            </a:r>
          </a:p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"/>
            </a:pPr>
            <a:endParaRPr lang="en-US" sz="3200" b="1">
              <a:latin typeface="Arial" charset="0"/>
              <a:cs typeface="Arial" charset="0"/>
            </a:endParaRPr>
          </a:p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"/>
            </a:pPr>
            <a:r>
              <a:rPr lang="en-US" sz="3200" b="1">
                <a:latin typeface="Arial" charset="0"/>
                <a:cs typeface="Arial" charset="0"/>
              </a:rPr>
              <a:t>Serfs were arbitrarily assigned to work in factories and mines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990600"/>
            <a:ext cx="5062538" cy="56451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59972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Shaving </a:t>
            </a:r>
            <a:r>
              <a:rPr lang="en-US" sz="2800" b="1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lang="en-U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Boyar’s Beard</a:t>
            </a:r>
            <a:endParaRPr lang="en-US" sz="2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41300"/>
            <a:ext cx="9156700" cy="5334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Expansion Under Peter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7620000" cy="30845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2400" b="1" smtClean="0">
                <a:latin typeface="Arial" charset="0"/>
                <a:cs typeface="Arial" charset="0"/>
              </a:rPr>
              <a:t> 	</a:t>
            </a:r>
            <a:r>
              <a:rPr lang="en-US" altLang="en-US" sz="3200" b="1" smtClean="0">
                <a:latin typeface="Arial" charset="0"/>
                <a:cs typeface="Arial" charset="0"/>
              </a:rPr>
              <a:t>Peter created the largest standing army in Europe and set out to extend Russian borders to the west and south.</a:t>
            </a:r>
          </a:p>
          <a:p>
            <a:pPr marL="0" indent="0" eaLnBrk="1" hangingPunct="1">
              <a:spcBef>
                <a:spcPct val="0"/>
              </a:spcBef>
              <a:buClrTx/>
            </a:pPr>
            <a:endParaRPr lang="en-US" altLang="en-US" sz="3200" b="1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3200" b="1" smtClean="0">
                <a:latin typeface="Arial" charset="0"/>
                <a:cs typeface="Arial" charset="0"/>
              </a:rPr>
              <a:t> 	He unsuccessfully fought the Ottomans in an attempt to gain a warm-water port for Russia in the Black Sea.</a:t>
            </a:r>
          </a:p>
          <a:p>
            <a:pPr marL="0" indent="0" eaLnBrk="1" hangingPunct="1">
              <a:spcBef>
                <a:spcPct val="0"/>
              </a:spcBef>
              <a:buClrTx/>
            </a:pPr>
            <a:endParaRPr lang="en-US" altLang="en-US" sz="2800" b="1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endParaRPr lang="en-US" altLang="en-US" sz="28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41300"/>
            <a:ext cx="9156700" cy="5334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Expansion Under Peter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8458200" cy="30845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2400" b="1" smtClean="0">
                <a:latin typeface="Arial" charset="0"/>
                <a:cs typeface="Arial" charset="0"/>
              </a:rPr>
              <a:t> 	</a:t>
            </a:r>
            <a:r>
              <a:rPr lang="en-US" altLang="en-US" sz="3200" b="1" smtClean="0">
                <a:latin typeface="Arial" charset="0"/>
                <a:cs typeface="Arial" charset="0"/>
              </a:rPr>
              <a:t>M</a:t>
            </a:r>
            <a:r>
              <a:rPr lang="en-US" sz="3200" b="1" smtClean="0">
                <a:latin typeface="Arial" charset="0"/>
                <a:cs typeface="Arial" charset="0"/>
              </a:rPr>
              <a:t>ade compulsory education away</a:t>
            </a:r>
            <a:br>
              <a:rPr lang="en-US" sz="3200" b="1" smtClean="0">
                <a:latin typeface="Arial" charset="0"/>
                <a:cs typeface="Arial" charset="0"/>
              </a:rPr>
            </a:br>
            <a:r>
              <a:rPr lang="en-US" sz="3200" b="1" smtClean="0">
                <a:latin typeface="Arial" charset="0"/>
                <a:cs typeface="Arial" charset="0"/>
              </a:rPr>
              <a:t>	from home for higher classes</a:t>
            </a:r>
            <a:br>
              <a:rPr lang="en-US" sz="3200" b="1" smtClean="0">
                <a:latin typeface="Arial" charset="0"/>
                <a:cs typeface="Arial" charset="0"/>
              </a:rPr>
            </a:br>
            <a:r>
              <a:rPr lang="en-US" sz="3200" b="1" smtClean="0">
                <a:latin typeface="Arial" charset="0"/>
                <a:cs typeface="Arial" charset="0"/>
              </a:rPr>
              <a:t>	mandatory </a:t>
            </a:r>
            <a:r>
              <a:rPr lang="en-US" sz="2800" b="1" i="1" smtClean="0">
                <a:latin typeface="Arial" charset="0"/>
                <a:cs typeface="Arial" charset="0"/>
              </a:rPr>
              <a:t>(5 years).</a:t>
            </a:r>
            <a:endParaRPr lang="en-US" altLang="en-US" sz="28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endParaRPr lang="en-US" altLang="en-US" sz="3200" b="1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3200" b="1" smtClean="0">
                <a:latin typeface="Arial" charset="0"/>
                <a:cs typeface="Arial" charset="0"/>
              </a:rPr>
              <a:t> 	Controlled the Orthodox Church.</a:t>
            </a:r>
          </a:p>
          <a:p>
            <a:pPr marL="0" indent="0" eaLnBrk="1" hangingPunct="1">
              <a:spcBef>
                <a:spcPct val="0"/>
              </a:spcBef>
              <a:buClrTx/>
            </a:pPr>
            <a:endParaRPr lang="en-US" altLang="en-US" sz="2800" b="1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endParaRPr lang="en-US" altLang="en-US" sz="28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41300"/>
            <a:ext cx="9156700" cy="5334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Expansion Under Peter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990600"/>
            <a:ext cx="8458200" cy="30845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 typeface="Wingdings 2" pitchFamily="18" charset="2"/>
              <a:buNone/>
            </a:pPr>
            <a:endParaRPr lang="en-US" altLang="en-US" sz="2800" b="1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3200" b="1" smtClean="0">
                <a:latin typeface="Arial" charset="0"/>
                <a:cs typeface="Arial" charset="0"/>
              </a:rPr>
              <a:t> 	Peter engaged in a long war with Sweden, and eventually won land along the Baltic Sea. On that land, Peter built a magnificent new capital city, St. Petersburg.</a:t>
            </a:r>
          </a:p>
          <a:p>
            <a:pPr marL="0" indent="0" eaLnBrk="1" hangingPunct="1">
              <a:spcBef>
                <a:spcPct val="0"/>
              </a:spcBef>
              <a:buClrTx/>
            </a:pPr>
            <a:endParaRPr lang="en-US" altLang="en-US" sz="3200" b="1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3200" b="1" smtClean="0">
                <a:latin typeface="Arial" charset="0"/>
                <a:cs typeface="Arial" charset="0"/>
              </a:rPr>
              <a:t> 	He hired a navigator to explore what became known as the Bering Strait between Siberia and Alaska.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2866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56700" cy="5334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Expansion Under Peter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3276600" cy="3429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Expansion </a:t>
            </a:r>
            <a:br>
              <a:rPr lang="en-US" sz="3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 Russia to 1725</a:t>
            </a:r>
          </a:p>
        </p:txBody>
      </p:sp>
      <p:pic>
        <p:nvPicPr>
          <p:cNvPr id="46083" name="Picture 3" descr="c:\documents and settings\mirandj\desktop\mckay gif maps\c17m03.gif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4953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Up Arrow 4"/>
          <p:cNvSpPr/>
          <p:nvPr/>
        </p:nvSpPr>
        <p:spPr>
          <a:xfrm rot="13237494">
            <a:off x="4857750" y="1592263"/>
            <a:ext cx="1400175" cy="69215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916565">
            <a:off x="5294313" y="3094038"/>
            <a:ext cx="1524000" cy="69532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Habsburg Family Crest</a:t>
            </a:r>
          </a:p>
        </p:txBody>
      </p:sp>
      <p:pic>
        <p:nvPicPr>
          <p:cNvPr id="13315" name="Picture 5" descr="File:Leopold I Arms-imperial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95400"/>
            <a:ext cx="44958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leopold_1660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533400" y="381000"/>
            <a:ext cx="4310063" cy="6172200"/>
          </a:xfrm>
          <a:prstGeom prst="rect">
            <a:avLst/>
          </a:prstGeom>
          <a:noFill/>
          <a:ln w="19050">
            <a:solidFill>
              <a:srgbClr val="00747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838200"/>
            <a:ext cx="3352800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Leopold I</a:t>
            </a:r>
          </a:p>
          <a:p>
            <a:pPr algn="ctr">
              <a:defRPr/>
            </a:pPr>
            <a:endParaRPr 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Holy Roman Emperor</a:t>
            </a:r>
            <a:b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(r.1657-1705)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2296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Austria turned inward and eastward after the Thirty Years’ War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Serfdom increased, Protestantism was wiped out, and absolutism was achieved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The Habsburgs crushed the Protestant nobility, land was given to the Catholic soldiers, binding local peasants to them</a:t>
            </a:r>
          </a:p>
          <a:p>
            <a:pPr marL="457200" indent="-45720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868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Siege of Vienna (1683) – Habsburg, with Polish support, defeated the Ottoman Turks and began increasing their territory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In 1686, Austria captured the capital of Hungary. In 1699, acquired most of Hungarian land. n turned toward Hungary for land.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Supported the English against the French in the War of Spanish Succession.</a:t>
            </a:r>
            <a:br>
              <a:rPr lang="en-US" sz="3200" b="1">
                <a:latin typeface="Arial" charset="0"/>
                <a:cs typeface="Arial" charset="0"/>
              </a:rPr>
            </a:br>
            <a:r>
              <a:rPr lang="en-US" sz="3200" b="1">
                <a:latin typeface="Arial" charset="0"/>
                <a:cs typeface="Arial" charset="0"/>
              </a:rPr>
              <a:t> </a:t>
            </a:r>
            <a:r>
              <a:rPr lang="en-US" b="1" i="1">
                <a:latin typeface="Arial" charset="0"/>
                <a:cs typeface="Arial" charset="0"/>
              </a:rPr>
              <a:t>(against Bourbons taking over Habsburgs in Spain)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ha24370_map1702 copy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999" t="1254" r="999" b="1254"/>
          <a:stretch>
            <a:fillRect/>
          </a:stretch>
        </p:blipFill>
        <p:spPr bwMode="auto">
          <a:xfrm>
            <a:off x="1066800" y="838200"/>
            <a:ext cx="7183438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077200" cy="584775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3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Austrian Empire:  1657-1718</a:t>
            </a:r>
          </a:p>
        </p:txBody>
      </p:sp>
      <p:sp>
        <p:nvSpPr>
          <p:cNvPr id="6" name="Striped Right Arrow 5"/>
          <p:cNvSpPr/>
          <p:nvPr/>
        </p:nvSpPr>
        <p:spPr>
          <a:xfrm rot="2327800">
            <a:off x="3625850" y="3857625"/>
            <a:ext cx="2438400" cy="269875"/>
          </a:xfrm>
          <a:prstGeom prst="stripedRightArrow">
            <a:avLst/>
          </a:prstGeom>
          <a:solidFill>
            <a:srgbClr val="CC0000">
              <a:alpha val="43922"/>
            </a:srgbClr>
          </a:solidFill>
          <a:ln>
            <a:solidFill>
              <a:srgbClr val="385D8A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Habsburg possessions consisted of Austria, Bohemia, and Hungary</a:t>
            </a:r>
          </a:p>
          <a:p>
            <a:pPr marL="457200" indent="-4572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b="1">
                <a:latin typeface="Arial" charset="0"/>
                <a:cs typeface="Arial" charset="0"/>
              </a:rPr>
              <a:t>Pragmatic Sanction stated that the possessions should never be divided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577</TotalTime>
  <Words>580</Words>
  <Application>Microsoft Office PowerPoint</Application>
  <PresentationFormat>On-screen Show (4:3)</PresentationFormat>
  <Paragraphs>117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Times New Roman</vt:lpstr>
      <vt:lpstr>Arial</vt:lpstr>
      <vt:lpstr>Century Gothic</vt:lpstr>
      <vt:lpstr>Wingdings 2</vt:lpstr>
      <vt:lpstr>Verdana</vt:lpstr>
      <vt:lpstr>Calibri</vt:lpstr>
      <vt:lpstr>Arial Black</vt:lpstr>
      <vt:lpstr>Courier New</vt:lpstr>
      <vt:lpstr>Haettenschweiler</vt:lpstr>
      <vt:lpstr>Wingdings</vt:lpstr>
      <vt:lpstr>Verve</vt:lpstr>
      <vt:lpstr>Slide 1</vt:lpstr>
      <vt:lpstr>Slide 2</vt:lpstr>
      <vt:lpstr>The Growth of Austria and Prussia to 1748</vt:lpstr>
      <vt:lpstr>Slide 4</vt:lpstr>
      <vt:lpstr>Slide 5</vt:lpstr>
      <vt:lpstr>Slide 6</vt:lpstr>
      <vt:lpstr>Slide 7</vt:lpstr>
      <vt:lpstr>Austrian Empire:  1657-1718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Peter the Great (1682-1725)</vt:lpstr>
      <vt:lpstr>Peter the Great</vt:lpstr>
      <vt:lpstr>Peter the Great</vt:lpstr>
      <vt:lpstr>Slide 30</vt:lpstr>
      <vt:lpstr>Peter Shaving the Boyar’s Beard</vt:lpstr>
      <vt:lpstr>Expansion Under Peter</vt:lpstr>
      <vt:lpstr>Expansion Under Peter</vt:lpstr>
      <vt:lpstr>Expansion Under Peter</vt:lpstr>
      <vt:lpstr>Expansion Under Peter</vt:lpstr>
      <vt:lpstr>The Expansion  of Russia to 1725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installer</cp:lastModifiedBy>
  <cp:revision>48</cp:revision>
  <dcterms:created xsi:type="dcterms:W3CDTF">2005-06-09T15:23:15Z</dcterms:created>
  <dcterms:modified xsi:type="dcterms:W3CDTF">2012-10-17T15:01:05Z</dcterms:modified>
</cp:coreProperties>
</file>