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66" r:id="rId2"/>
    <p:sldId id="264" r:id="rId3"/>
    <p:sldId id="267" r:id="rId4"/>
    <p:sldId id="268" r:id="rId5"/>
    <p:sldId id="256" r:id="rId6"/>
    <p:sldId id="270" r:id="rId7"/>
    <p:sldId id="271" r:id="rId8"/>
    <p:sldId id="277" r:id="rId9"/>
    <p:sldId id="282" r:id="rId10"/>
    <p:sldId id="283" r:id="rId11"/>
    <p:sldId id="284" r:id="rId12"/>
    <p:sldId id="279" r:id="rId13"/>
    <p:sldId id="273" r:id="rId14"/>
    <p:sldId id="285" r:id="rId15"/>
    <p:sldId id="272" r:id="rId16"/>
    <p:sldId id="286" r:id="rId17"/>
    <p:sldId id="280" r:id="rId18"/>
    <p:sldId id="287" r:id="rId19"/>
    <p:sldId id="288" r:id="rId20"/>
    <p:sldId id="289" r:id="rId21"/>
    <p:sldId id="276" r:id="rId22"/>
    <p:sldId id="290" r:id="rId23"/>
    <p:sldId id="291" r:id="rId24"/>
    <p:sldId id="292"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994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399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9D5478A-F7AA-4AA3-9A61-3A0897F80AB2}" type="slidenum">
              <a:rPr lang="en-US"/>
              <a:pPr>
                <a:defRPr/>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85CA480-7561-4674-A8D4-1BFF34A045D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9ED5580-1F6A-4570-AE41-60859696743C}"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686D8E9E-C398-4D8E-9106-DD8DEB6C6165}"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509ABEC-99A7-4849-A40A-3B2613F4A1C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D3CD990-1CA2-42EC-8731-49810A5F0C8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A69FBBD-A4E6-40A1-BEF5-6F6A3E212F72}"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F7AAA9A-DADF-4738-ADB5-85431C8860BD}"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DFC9280-3495-4F54-867F-1270760185F9}"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DA50D138-B50E-4C39-B6D7-EEE37CFEAFA5}"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445F3ED-44E2-4FFD-9CB6-A85DA91B1C86}"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D5D9D6D-F785-40FD-929A-E067D47CB962}"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891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6EE1418-7546-4867-B781-82E9A793F4E8}"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891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3891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3892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3892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3892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3892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892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892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92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3892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8"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ransition>
    <p:wipe dir="d"/>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audio" Target="../media/audio2.wav"/><Relationship Id="rId7" Type="http://schemas.openxmlformats.org/officeDocument/2006/relationships/audio" Target="../media/audio6.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5.wav"/><Relationship Id="rId5" Type="http://schemas.openxmlformats.org/officeDocument/2006/relationships/audio" Target="../media/audio4.wav"/><Relationship Id="rId4" Type="http://schemas.openxmlformats.org/officeDocument/2006/relationships/audio" Target="../media/audio3.wav"/></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457200" y="274638"/>
            <a:ext cx="8229600" cy="2544762"/>
          </a:xfrm>
        </p:spPr>
        <p:txBody>
          <a:bodyPr/>
          <a:lstStyle/>
          <a:p>
            <a:pPr eaLnBrk="1" hangingPunct="1">
              <a:defRPr/>
            </a:pPr>
            <a:r>
              <a:rPr lang="en-US" sz="9600" smtClean="0"/>
              <a:t>Absolutism</a:t>
            </a:r>
          </a:p>
        </p:txBody>
      </p:sp>
      <p:sp>
        <p:nvSpPr>
          <p:cNvPr id="41988" name="Rectangle 4"/>
          <p:cNvSpPr>
            <a:spLocks noChangeArrowheads="1"/>
          </p:cNvSpPr>
          <p:nvPr/>
        </p:nvSpPr>
        <p:spPr bwMode="auto">
          <a:xfrm>
            <a:off x="685800" y="2667000"/>
            <a:ext cx="7991475" cy="3140075"/>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0000"/>
              <a:buFont typeface="Wingdings" pitchFamily="2" charset="2"/>
              <a:buChar char="n"/>
              <a:defRPr/>
            </a:pPr>
            <a:r>
              <a:rPr lang="en-US" sz="4000" b="1">
                <a:effectLst>
                  <a:outerShdw blurRad="38100" dist="38100" dir="2700000" algn="tl">
                    <a:srgbClr val="000000"/>
                  </a:outerShdw>
                </a:effectLst>
              </a:rPr>
              <a:t>  A form of government, usually within a monarchy, in which the ruler exercised absolute power over virtually all facets of his or her kingdom.</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Scale>
                                      <p:cBhvr>
                                        <p:cTn id="7" dur="1000" decel="50000" fill="hold">
                                          <p:stCondLst>
                                            <p:cond delay="0"/>
                                          </p:stCondLst>
                                        </p:cTn>
                                        <p:tgtEl>
                                          <p:spTgt spid="4198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1986"/>
                                        </p:tgtEl>
                                        <p:attrNameLst>
                                          <p:attrName>ppt_x</p:attrName>
                                          <p:attrName>ppt_y</p:attrName>
                                        </p:attrNameLst>
                                      </p:cBhvr>
                                    </p:animMotion>
                                    <p:animEffect transition="in" filter="fade">
                                      <p:cBhvr>
                                        <p:cTn id="9" dur="1000"/>
                                        <p:tgtEl>
                                          <p:spTgt spid="4198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1988">
                                            <p:txEl>
                                              <p:pRg st="0" end="0"/>
                                            </p:txEl>
                                          </p:spTgt>
                                        </p:tgtEl>
                                        <p:attrNameLst>
                                          <p:attrName>style.visibility</p:attrName>
                                        </p:attrNameLst>
                                      </p:cBhvr>
                                      <p:to>
                                        <p:strVal val="visible"/>
                                      </p:to>
                                    </p:set>
                                    <p:anim calcmode="discrete" valueType="clr">
                                      <p:cBhvr override="childStyle">
                                        <p:cTn id="14" dur="80"/>
                                        <p:tgtEl>
                                          <p:spTgt spid="4198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1988">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4198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152400" y="457200"/>
            <a:ext cx="8650288" cy="6248400"/>
          </a:xfrm>
        </p:spPr>
        <p:txBody>
          <a:bodyPr/>
          <a:lstStyle/>
          <a:p>
            <a:pPr marL="609600" indent="-609600" eaLnBrk="1" hangingPunct="1">
              <a:defRPr/>
            </a:pPr>
            <a:r>
              <a:rPr lang="en-US" sz="3600" b="1" smtClean="0"/>
              <a:t>Appointed the Duke of Sully as his chief minister.</a:t>
            </a:r>
          </a:p>
          <a:p>
            <a:pPr marL="990600" lvl="1" indent="-533400" eaLnBrk="1" hangingPunct="1">
              <a:buClr>
                <a:schemeClr val="tx2"/>
              </a:buClr>
              <a:buFont typeface="Wingdings" pitchFamily="2" charset="2"/>
              <a:buAutoNum type="arabicPeriod"/>
              <a:defRPr/>
            </a:pPr>
            <a:r>
              <a:rPr lang="en-US" sz="3200" b="1" smtClean="0"/>
              <a:t>Lowered the taxes for French peasants</a:t>
            </a:r>
          </a:p>
          <a:p>
            <a:pPr marL="990600" lvl="1" indent="-533400" eaLnBrk="1" hangingPunct="1">
              <a:buClr>
                <a:schemeClr val="tx2"/>
              </a:buClr>
              <a:buFont typeface="Wingdings" pitchFamily="2" charset="2"/>
              <a:buAutoNum type="arabicPeriod"/>
              <a:defRPr/>
            </a:pPr>
            <a:r>
              <a:rPr lang="en-US" sz="3200" b="1" smtClean="0"/>
              <a:t>Regularize state finance</a:t>
            </a:r>
          </a:p>
          <a:p>
            <a:pPr marL="990600" lvl="1" indent="-533400" eaLnBrk="1" hangingPunct="1">
              <a:buClr>
                <a:schemeClr val="tx2"/>
              </a:buClr>
              <a:buFont typeface="Wingdings" pitchFamily="2" charset="2"/>
              <a:buAutoNum type="arabicPeriod"/>
              <a:defRPr/>
            </a:pPr>
            <a:r>
              <a:rPr lang="en-US" sz="3200" b="1" smtClean="0"/>
              <a:t>Promote agriculture</a:t>
            </a:r>
          </a:p>
          <a:p>
            <a:pPr marL="990600" lvl="1" indent="-533400" eaLnBrk="1" hangingPunct="1">
              <a:buClr>
                <a:schemeClr val="tx2"/>
              </a:buClr>
              <a:buFont typeface="Wingdings" pitchFamily="2" charset="2"/>
              <a:buAutoNum type="arabicPeriod"/>
              <a:defRPr/>
            </a:pPr>
            <a:r>
              <a:rPr lang="en-US" sz="3200" b="1" smtClean="0"/>
              <a:t>Drain swamps to create crop lands</a:t>
            </a:r>
          </a:p>
          <a:p>
            <a:pPr marL="990600" lvl="1" indent="-533400" eaLnBrk="1" hangingPunct="1">
              <a:buClr>
                <a:schemeClr val="tx2"/>
              </a:buClr>
              <a:buFont typeface="Wingdings" pitchFamily="2" charset="2"/>
              <a:buAutoNum type="arabicPeriod"/>
              <a:defRPr/>
            </a:pPr>
            <a:r>
              <a:rPr lang="en-US" sz="3200" b="1" smtClean="0"/>
              <a:t>Undertake many public works</a:t>
            </a:r>
          </a:p>
          <a:p>
            <a:pPr marL="990600" lvl="1" indent="-533400" eaLnBrk="1" hangingPunct="1">
              <a:buClr>
                <a:schemeClr val="tx2"/>
              </a:buClr>
              <a:buFont typeface="Wingdings" pitchFamily="2" charset="2"/>
              <a:buAutoNum type="arabicPeriod"/>
              <a:defRPr/>
            </a:pPr>
            <a:r>
              <a:rPr lang="en-US" sz="3200" b="1" smtClean="0"/>
              <a:t>Encourage education and create colleges</a:t>
            </a:r>
          </a:p>
          <a:p>
            <a:pPr marL="609600" indent="-609600" eaLnBrk="1" hangingPunct="1">
              <a:defRPr/>
            </a:pPr>
            <a:endParaRPr lang="en-US" sz="3600" b="1" smtClean="0"/>
          </a:p>
          <a:p>
            <a:pPr marL="609600" indent="-609600" eaLnBrk="1" hangingPunct="1">
              <a:buFont typeface="Wingdings" pitchFamily="2" charset="2"/>
              <a:buNone/>
              <a:defRPr/>
            </a:pPr>
            <a:endParaRPr lang="en-US" sz="3600" b="1" smtClean="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152400" y="457200"/>
            <a:ext cx="8650288" cy="6248400"/>
          </a:xfrm>
        </p:spPr>
        <p:txBody>
          <a:bodyPr/>
          <a:lstStyle/>
          <a:p>
            <a:pPr marL="609600" indent="-609600" eaLnBrk="1" hangingPunct="1">
              <a:defRPr/>
            </a:pPr>
            <a:r>
              <a:rPr lang="en-US" sz="3600" b="1" smtClean="0"/>
              <a:t>Henry IV renewed Paris as a great city.</a:t>
            </a:r>
          </a:p>
          <a:p>
            <a:pPr marL="609600" indent="-609600" eaLnBrk="1" hangingPunct="1">
              <a:defRPr/>
            </a:pPr>
            <a:r>
              <a:rPr lang="en-US" sz="3600" b="1" smtClean="0"/>
              <a:t>Promoted the arts by all classes of people.</a:t>
            </a:r>
          </a:p>
          <a:p>
            <a:pPr marL="609600" indent="-609600" eaLnBrk="1" hangingPunct="1">
              <a:defRPr/>
            </a:pPr>
            <a:r>
              <a:rPr lang="en-US" sz="3600" b="1" smtClean="0"/>
              <a:t>Financed expeditions to North America that saw France claim Canada.</a:t>
            </a:r>
          </a:p>
          <a:p>
            <a:pPr marL="609600" indent="-609600" eaLnBrk="1" hangingPunct="1">
              <a:defRPr/>
            </a:pPr>
            <a:r>
              <a:rPr lang="en-US" sz="3600" b="1" smtClean="0"/>
              <a:t>Henry IV was assassinated in Paris by Francois Ravaillac who stabbed the king to death while he rode in his coach</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0418">
                                            <p:txEl>
                                              <p:pRg st="0" end="0"/>
                                            </p:txEl>
                                          </p:spTgt>
                                        </p:tgtEl>
                                        <p:attrNameLst>
                                          <p:attrName>style.visibility</p:attrName>
                                        </p:attrNameLst>
                                      </p:cBhvr>
                                      <p:to>
                                        <p:strVal val="visible"/>
                                      </p:to>
                                    </p:set>
                                    <p:anim calcmode="discrete" valueType="clr">
                                      <p:cBhvr override="childStyle">
                                        <p:cTn id="7" dur="80"/>
                                        <p:tgtEl>
                                          <p:spTgt spid="604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1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041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60418">
                                            <p:txEl>
                                              <p:pRg st="1" end="1"/>
                                            </p:txEl>
                                          </p:spTgt>
                                        </p:tgtEl>
                                        <p:attrNameLst>
                                          <p:attrName>style.visibility</p:attrName>
                                        </p:attrNameLst>
                                      </p:cBhvr>
                                      <p:to>
                                        <p:strVal val="visible"/>
                                      </p:to>
                                    </p:set>
                                    <p:anim calcmode="discrete" valueType="clr">
                                      <p:cBhvr override="childStyle">
                                        <p:cTn id="14" dur="80"/>
                                        <p:tgtEl>
                                          <p:spTgt spid="6041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041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60418">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60418">
                                            <p:txEl>
                                              <p:pRg st="2" end="2"/>
                                            </p:txEl>
                                          </p:spTgt>
                                        </p:tgtEl>
                                        <p:attrNameLst>
                                          <p:attrName>style.visibility</p:attrName>
                                        </p:attrNameLst>
                                      </p:cBhvr>
                                      <p:to>
                                        <p:strVal val="visible"/>
                                      </p:to>
                                    </p:set>
                                    <p:anim calcmode="discrete" valueType="clr">
                                      <p:cBhvr override="childStyle">
                                        <p:cTn id="21" dur="80"/>
                                        <p:tgtEl>
                                          <p:spTgt spid="6041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0418">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60418">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60418">
                                            <p:txEl>
                                              <p:pRg st="3" end="3"/>
                                            </p:txEl>
                                          </p:spTgt>
                                        </p:tgtEl>
                                        <p:attrNameLst>
                                          <p:attrName>style.visibility</p:attrName>
                                        </p:attrNameLst>
                                      </p:cBhvr>
                                      <p:to>
                                        <p:strVal val="visible"/>
                                      </p:to>
                                    </p:set>
                                    <p:anim calcmode="discrete" valueType="clr">
                                      <p:cBhvr override="childStyle">
                                        <p:cTn id="28" dur="80"/>
                                        <p:tgtEl>
                                          <p:spTgt spid="6041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60418">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60418">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381000" y="0"/>
            <a:ext cx="4738688" cy="457200"/>
          </a:xfrm>
          <a:prstGeom prst="rect">
            <a:avLst/>
          </a:prstGeom>
          <a:noFill/>
          <a:ln w="9525">
            <a:noFill/>
            <a:miter lim="800000"/>
            <a:headEnd/>
            <a:tailEnd/>
          </a:ln>
        </p:spPr>
        <p:txBody>
          <a:bodyPr>
            <a:spAutoFit/>
          </a:bodyPr>
          <a:lstStyle/>
          <a:p>
            <a:pPr eaLnBrk="1" hangingPunct="1">
              <a:buFontTx/>
              <a:buChar char="•"/>
            </a:pPr>
            <a:r>
              <a:rPr lang="en-US" sz="2400">
                <a:latin typeface="Times New Roman" pitchFamily="18" charset="0"/>
              </a:rPr>
              <a:t> </a:t>
            </a:r>
            <a:r>
              <a:rPr lang="en-US" sz="2400" b="1"/>
              <a:t>Henry IV assassinated in 1610 </a:t>
            </a:r>
          </a:p>
        </p:txBody>
      </p:sp>
      <p:sp>
        <p:nvSpPr>
          <p:cNvPr id="7173" name="Text Box 5"/>
          <p:cNvSpPr txBox="1">
            <a:spLocks noChangeArrowheads="1"/>
          </p:cNvSpPr>
          <p:nvPr/>
        </p:nvSpPr>
        <p:spPr bwMode="auto">
          <a:xfrm>
            <a:off x="381000" y="381000"/>
            <a:ext cx="7848600" cy="457200"/>
          </a:xfrm>
          <a:prstGeom prst="rect">
            <a:avLst/>
          </a:prstGeom>
          <a:noFill/>
          <a:ln w="9525">
            <a:noFill/>
            <a:miter lim="800000"/>
            <a:headEnd/>
            <a:tailEnd/>
          </a:ln>
        </p:spPr>
        <p:txBody>
          <a:bodyPr>
            <a:spAutoFit/>
          </a:bodyPr>
          <a:lstStyle/>
          <a:p>
            <a:pPr eaLnBrk="1" hangingPunct="1">
              <a:buFontTx/>
              <a:buChar char="•"/>
            </a:pPr>
            <a:r>
              <a:rPr lang="en-US" sz="2400" b="1"/>
              <a:t>Henry’s son, Louis XIII, was 8 and too young to rule</a:t>
            </a:r>
          </a:p>
        </p:txBody>
      </p:sp>
      <p:pic>
        <p:nvPicPr>
          <p:cNvPr id="14340" name="Picture 10" descr="http://www.kfki.hu/~arthp/art/c/champaig/richelif.jpg"/>
          <p:cNvPicPr>
            <a:picLocks noChangeAspect="1" noChangeArrowheads="1"/>
          </p:cNvPicPr>
          <p:nvPr/>
        </p:nvPicPr>
        <p:blipFill>
          <a:blip r:embed="rId8"/>
          <a:srcRect/>
          <a:stretch>
            <a:fillRect/>
          </a:stretch>
        </p:blipFill>
        <p:spPr bwMode="auto">
          <a:xfrm>
            <a:off x="0" y="1600200"/>
            <a:ext cx="3349625" cy="4651375"/>
          </a:xfrm>
          <a:prstGeom prst="rect">
            <a:avLst/>
          </a:prstGeom>
          <a:noFill/>
          <a:ln w="9525">
            <a:noFill/>
            <a:miter lim="800000"/>
            <a:headEnd/>
            <a:tailEnd/>
          </a:ln>
        </p:spPr>
      </p:pic>
      <p:sp>
        <p:nvSpPr>
          <p:cNvPr id="7179" name="Text Box 11"/>
          <p:cNvSpPr txBox="1">
            <a:spLocks noChangeArrowheads="1"/>
          </p:cNvSpPr>
          <p:nvPr/>
        </p:nvSpPr>
        <p:spPr bwMode="auto">
          <a:xfrm>
            <a:off x="381000" y="762000"/>
            <a:ext cx="4495800" cy="457200"/>
          </a:xfrm>
          <a:prstGeom prst="rect">
            <a:avLst/>
          </a:prstGeom>
          <a:noFill/>
          <a:ln w="9525">
            <a:noFill/>
            <a:miter lim="800000"/>
            <a:headEnd/>
            <a:tailEnd/>
          </a:ln>
        </p:spPr>
        <p:txBody>
          <a:bodyPr>
            <a:spAutoFit/>
          </a:bodyPr>
          <a:lstStyle/>
          <a:p>
            <a:pPr eaLnBrk="1" hangingPunct="1">
              <a:buFontTx/>
              <a:buChar char="•"/>
            </a:pPr>
            <a:r>
              <a:rPr lang="en-US" sz="2400" b="1"/>
              <a:t>Affairs run by Catholic cardinal:</a:t>
            </a:r>
            <a:endParaRPr lang="en-US" sz="3200" b="1" u="sng"/>
          </a:p>
        </p:txBody>
      </p:sp>
      <p:sp>
        <p:nvSpPr>
          <p:cNvPr id="7183" name="WordArt 15"/>
          <p:cNvSpPr>
            <a:spLocks noChangeArrowheads="1" noChangeShapeType="1" noTextEdit="1"/>
          </p:cNvSpPr>
          <p:nvPr/>
        </p:nvSpPr>
        <p:spPr bwMode="auto">
          <a:xfrm>
            <a:off x="3581400" y="1295400"/>
            <a:ext cx="5029200" cy="91440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outerShdw>
                </a:effectLst>
                <a:latin typeface="Arial Black"/>
              </a:rPr>
              <a:t>CARDINAL RICHELIEU</a:t>
            </a:r>
          </a:p>
        </p:txBody>
      </p:sp>
      <p:sp>
        <p:nvSpPr>
          <p:cNvPr id="7184" name="Text Box 16"/>
          <p:cNvSpPr txBox="1">
            <a:spLocks noChangeArrowheads="1"/>
          </p:cNvSpPr>
          <p:nvPr/>
        </p:nvSpPr>
        <p:spPr bwMode="auto">
          <a:xfrm>
            <a:off x="3657600" y="2286000"/>
            <a:ext cx="5105400" cy="830263"/>
          </a:xfrm>
          <a:prstGeom prst="rect">
            <a:avLst/>
          </a:prstGeom>
          <a:noFill/>
          <a:ln w="9525">
            <a:noFill/>
            <a:miter lim="800000"/>
            <a:headEnd/>
            <a:tailEnd/>
          </a:ln>
        </p:spPr>
        <p:txBody>
          <a:bodyPr>
            <a:spAutoFit/>
          </a:bodyPr>
          <a:lstStyle/>
          <a:p>
            <a:pPr eaLnBrk="1" hangingPunct="1">
              <a:buClr>
                <a:srgbClr val="FFC000"/>
              </a:buClr>
              <a:buFont typeface="Wingdings" pitchFamily="2" charset="2"/>
              <a:buChar char="§"/>
            </a:pPr>
            <a:r>
              <a:rPr lang="en-US" sz="2400">
                <a:latin typeface="Times New Roman" pitchFamily="18" charset="0"/>
              </a:rPr>
              <a:t> </a:t>
            </a:r>
            <a:r>
              <a:rPr lang="en-US" sz="2400" b="1"/>
              <a:t>Responsible for increasing the power of  the French monarchy:</a:t>
            </a:r>
          </a:p>
        </p:txBody>
      </p:sp>
      <p:sp>
        <p:nvSpPr>
          <p:cNvPr id="7185" name="Text Box 17"/>
          <p:cNvSpPr txBox="1">
            <a:spLocks noChangeArrowheads="1"/>
          </p:cNvSpPr>
          <p:nvPr/>
        </p:nvSpPr>
        <p:spPr bwMode="auto">
          <a:xfrm>
            <a:off x="3657600" y="3200400"/>
            <a:ext cx="4071938" cy="461963"/>
          </a:xfrm>
          <a:prstGeom prst="rect">
            <a:avLst/>
          </a:prstGeom>
          <a:noFill/>
          <a:ln w="9525">
            <a:noFill/>
            <a:miter lim="800000"/>
            <a:headEnd/>
            <a:tailEnd/>
          </a:ln>
        </p:spPr>
        <p:txBody>
          <a:bodyPr wrap="none">
            <a:spAutoFit/>
          </a:bodyPr>
          <a:lstStyle/>
          <a:p>
            <a:pPr eaLnBrk="1" hangingPunct="1">
              <a:buClr>
                <a:srgbClr val="FFC000"/>
              </a:buClr>
              <a:buFont typeface="Wingdings" pitchFamily="2" charset="2"/>
              <a:buChar char="§"/>
            </a:pPr>
            <a:r>
              <a:rPr lang="en-US" sz="2400" b="1"/>
              <a:t>Encouraged nobility to trade</a:t>
            </a:r>
          </a:p>
        </p:txBody>
      </p:sp>
      <p:sp>
        <p:nvSpPr>
          <p:cNvPr id="7186" name="Text Box 18"/>
          <p:cNvSpPr txBox="1">
            <a:spLocks noChangeArrowheads="1"/>
          </p:cNvSpPr>
          <p:nvPr/>
        </p:nvSpPr>
        <p:spPr bwMode="auto">
          <a:xfrm>
            <a:off x="3581400" y="3733800"/>
            <a:ext cx="5562600" cy="830263"/>
          </a:xfrm>
          <a:prstGeom prst="rect">
            <a:avLst/>
          </a:prstGeom>
          <a:noFill/>
          <a:ln w="9525">
            <a:noFill/>
            <a:miter lim="800000"/>
            <a:headEnd/>
            <a:tailEnd/>
          </a:ln>
        </p:spPr>
        <p:txBody>
          <a:bodyPr>
            <a:spAutoFit/>
          </a:bodyPr>
          <a:lstStyle/>
          <a:p>
            <a:pPr eaLnBrk="1" hangingPunct="1">
              <a:buClr>
                <a:srgbClr val="FFC000"/>
              </a:buClr>
              <a:buFont typeface="Wingdings" pitchFamily="2" charset="2"/>
              <a:buChar char="§"/>
            </a:pPr>
            <a:r>
              <a:rPr lang="en-US" sz="2400" b="1"/>
              <a:t>Made it possible for merchants to buy titles of nobility </a:t>
            </a:r>
          </a:p>
        </p:txBody>
      </p:sp>
      <p:sp>
        <p:nvSpPr>
          <p:cNvPr id="7187" name="Text Box 19"/>
          <p:cNvSpPr txBox="1">
            <a:spLocks noChangeArrowheads="1"/>
          </p:cNvSpPr>
          <p:nvPr/>
        </p:nvSpPr>
        <p:spPr bwMode="auto">
          <a:xfrm>
            <a:off x="3427413" y="4648200"/>
            <a:ext cx="5716587" cy="457200"/>
          </a:xfrm>
          <a:prstGeom prst="rect">
            <a:avLst/>
          </a:prstGeom>
          <a:noFill/>
          <a:ln w="9525">
            <a:noFill/>
            <a:miter lim="800000"/>
            <a:headEnd/>
            <a:tailEnd/>
          </a:ln>
        </p:spPr>
        <p:txBody>
          <a:bodyPr wrap="none">
            <a:spAutoFit/>
          </a:bodyPr>
          <a:lstStyle/>
          <a:p>
            <a:pPr eaLnBrk="1" hangingPunct="1">
              <a:buClr>
                <a:srgbClr val="FFC000"/>
              </a:buClr>
              <a:buFont typeface="Wingdings" pitchFamily="2" charset="2"/>
              <a:buChar char="§"/>
            </a:pPr>
            <a:r>
              <a:rPr lang="en-US" sz="2400" b="1"/>
              <a:t>Founded commercial trading companies</a:t>
            </a:r>
            <a:r>
              <a:rPr lang="en-US" sz="2400">
                <a:latin typeface="Haettenschweiler" pitchFamily="34" charset="0"/>
              </a:rPr>
              <a:t> </a:t>
            </a:r>
          </a:p>
        </p:txBody>
      </p:sp>
      <p:sp>
        <p:nvSpPr>
          <p:cNvPr id="7188" name="Text Box 20"/>
          <p:cNvSpPr txBox="1">
            <a:spLocks noChangeArrowheads="1"/>
          </p:cNvSpPr>
          <p:nvPr/>
        </p:nvSpPr>
        <p:spPr bwMode="auto">
          <a:xfrm>
            <a:off x="3429000" y="5257800"/>
            <a:ext cx="5486400" cy="830263"/>
          </a:xfrm>
          <a:prstGeom prst="rect">
            <a:avLst/>
          </a:prstGeom>
          <a:noFill/>
          <a:ln w="9525">
            <a:noFill/>
            <a:miter lim="800000"/>
            <a:headEnd/>
            <a:tailEnd/>
          </a:ln>
        </p:spPr>
        <p:txBody>
          <a:bodyPr>
            <a:spAutoFit/>
          </a:bodyPr>
          <a:lstStyle/>
          <a:p>
            <a:pPr eaLnBrk="1" hangingPunct="1">
              <a:buClr>
                <a:srgbClr val="FFC000"/>
              </a:buClr>
              <a:buFont typeface="Wingdings" pitchFamily="2" charset="2"/>
              <a:buChar char="§"/>
            </a:pPr>
            <a:r>
              <a:rPr lang="en-US" sz="2400" b="1"/>
              <a:t>Prohibited private warfare and ordered destruction of all fortified castles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172"/>
                                        </p:tgtEl>
                                        <p:attrNameLst>
                                          <p:attrName>style.visibility</p:attrName>
                                        </p:attrNameLst>
                                      </p:cBhvr>
                                      <p:to>
                                        <p:strVal val="visible"/>
                                      </p:to>
                                    </p:set>
                                    <p:anim calcmode="discrete" valueType="clr">
                                      <p:cBhvr override="childStyle">
                                        <p:cTn id="7" dur="80"/>
                                        <p:tgtEl>
                                          <p:spTgt spid="71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72"/>
                                        </p:tgtEl>
                                        <p:attrNameLst>
                                          <p:attrName>fillcolor</p:attrName>
                                        </p:attrNameLst>
                                      </p:cBhvr>
                                      <p:tavLst>
                                        <p:tav tm="0">
                                          <p:val>
                                            <p:clrVal>
                                              <a:schemeClr val="accent2"/>
                                            </p:clrVal>
                                          </p:val>
                                        </p:tav>
                                        <p:tav tm="50000">
                                          <p:val>
                                            <p:clrVal>
                                              <a:schemeClr val="hlink"/>
                                            </p:clrVal>
                                          </p:val>
                                        </p:tav>
                                      </p:tavLst>
                                    </p:anim>
                                    <p:set>
                                      <p:cBhvr>
                                        <p:cTn id="9" dur="80"/>
                                        <p:tgtEl>
                                          <p:spTgt spid="7172"/>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2" name="pointy.wav"/>
                                        </p:tgtEl>
                                      </p:cMediaNode>
                                    </p:audio>
                                  </p:sub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173"/>
                                        </p:tgtEl>
                                        <p:attrNameLst>
                                          <p:attrName>style.visibility</p:attrName>
                                        </p:attrNameLst>
                                      </p:cBhvr>
                                      <p:to>
                                        <p:strVal val="visible"/>
                                      </p:to>
                                    </p:set>
                                    <p:anim calcmode="discrete" valueType="clr">
                                      <p:cBhvr override="childStyle">
                                        <p:cTn id="14" dur="80"/>
                                        <p:tgtEl>
                                          <p:spTgt spid="717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173"/>
                                        </p:tgtEl>
                                        <p:attrNameLst>
                                          <p:attrName>fillcolor</p:attrName>
                                        </p:attrNameLst>
                                      </p:cBhvr>
                                      <p:tavLst>
                                        <p:tav tm="0">
                                          <p:val>
                                            <p:clrVal>
                                              <a:schemeClr val="accent2"/>
                                            </p:clrVal>
                                          </p:val>
                                        </p:tav>
                                        <p:tav tm="50000">
                                          <p:val>
                                            <p:clrVal>
                                              <a:schemeClr val="hlink"/>
                                            </p:clrVal>
                                          </p:val>
                                        </p:tav>
                                      </p:tavLst>
                                    </p:anim>
                                    <p:set>
                                      <p:cBhvr>
                                        <p:cTn id="16" dur="80"/>
                                        <p:tgtEl>
                                          <p:spTgt spid="7173"/>
                                        </p:tgtEl>
                                        <p:attrNameLst>
                                          <p:attrName>fill.type</p:attrName>
                                        </p:attrNameLst>
                                      </p:cBhvr>
                                      <p:to>
                                        <p:strVal val="solid"/>
                                      </p:to>
                                    </p:set>
                                  </p:childTnLst>
                                  <p:subTnLst>
                                    <p:audio>
                                      <p:cMediaNode>
                                        <p:cTn display="0" masterRel="sameClick">
                                          <p:stCondLst>
                                            <p:cond evt="begin" delay="0">
                                              <p:tn val="12"/>
                                            </p:cond>
                                          </p:stCondLst>
                                          <p:endCondLst>
                                            <p:cond evt="onStopAudio" delay="0">
                                              <p:tgtEl>
                                                <p:sldTgt/>
                                              </p:tgtEl>
                                            </p:cond>
                                          </p:endCondLst>
                                        </p:cTn>
                                        <p:tgtEl>
                                          <p:sndTgt r:embed="rId3" name="mimime.wav"/>
                                        </p:tgtEl>
                                      </p:cMediaNode>
                                    </p:audio>
                                  </p:sub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179"/>
                                        </p:tgtEl>
                                        <p:attrNameLst>
                                          <p:attrName>style.visibility</p:attrName>
                                        </p:attrNameLst>
                                      </p:cBhvr>
                                      <p:to>
                                        <p:strVal val="visible"/>
                                      </p:to>
                                    </p:set>
                                    <p:anim calcmode="discrete" valueType="clr">
                                      <p:cBhvr override="childStyle">
                                        <p:cTn id="21" dur="80"/>
                                        <p:tgtEl>
                                          <p:spTgt spid="7179"/>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179"/>
                                        </p:tgtEl>
                                        <p:attrNameLst>
                                          <p:attrName>fillcolor</p:attrName>
                                        </p:attrNameLst>
                                      </p:cBhvr>
                                      <p:tavLst>
                                        <p:tav tm="0">
                                          <p:val>
                                            <p:clrVal>
                                              <a:schemeClr val="accent2"/>
                                            </p:clrVal>
                                          </p:val>
                                        </p:tav>
                                        <p:tav tm="50000">
                                          <p:val>
                                            <p:clrVal>
                                              <a:schemeClr val="hlink"/>
                                            </p:clrVal>
                                          </p:val>
                                        </p:tav>
                                      </p:tavLst>
                                    </p:anim>
                                    <p:set>
                                      <p:cBhvr>
                                        <p:cTn id="23" dur="80"/>
                                        <p:tgtEl>
                                          <p:spTgt spid="7179"/>
                                        </p:tgtEl>
                                        <p:attrNameLst>
                                          <p:attrName>fill.type</p:attrName>
                                        </p:attrNameLst>
                                      </p:cBhvr>
                                      <p:to>
                                        <p:strVal val="solid"/>
                                      </p:to>
                                    </p:set>
                                  </p:childTnLst>
                                  <p:subTnLst>
                                    <p:audio>
                                      <p:cMediaNode>
                                        <p:cTn display="0" masterRel="sameClick">
                                          <p:stCondLst>
                                            <p:cond evt="begin" delay="0">
                                              <p:tn val="19"/>
                                            </p:cond>
                                          </p:stCondLst>
                                          <p:endCondLst>
                                            <p:cond evt="onStopAudio" delay="0">
                                              <p:tgtEl>
                                                <p:sldTgt/>
                                              </p:tgtEl>
                                            </p:cond>
                                          </p:endCondLst>
                                        </p:cTn>
                                        <p:tgtEl>
                                          <p:sndTgt r:embed="rId4" name="french.wav"/>
                                        </p:tgtEl>
                                      </p:cMediaNode>
                                    </p:audio>
                                  </p:subTnLst>
                                </p:cTn>
                              </p:par>
                            </p:childTnLst>
                          </p:cTn>
                        </p:par>
                      </p:childTnLst>
                    </p:cTn>
                  </p:par>
                  <p:par>
                    <p:cTn id="24" fill="hold">
                      <p:stCondLst>
                        <p:cond delay="indefinite"/>
                      </p:stCondLst>
                      <p:childTnLst>
                        <p:par>
                          <p:cTn id="25" fill="hold">
                            <p:stCondLst>
                              <p:cond delay="0"/>
                            </p:stCondLst>
                            <p:childTnLst>
                              <p:par>
                                <p:cTn id="26" presetID="3" presetClass="entr" presetSubtype="0" fill="hold" grpId="0" nodeType="clickEffect">
                                  <p:stCondLst>
                                    <p:cond delay="0"/>
                                  </p:stCondLst>
                                  <p:childTnLst>
                                    <p:set>
                                      <p:cBhvr>
                                        <p:cTn id="27" dur="1" fill="hold">
                                          <p:stCondLst>
                                            <p:cond delay="499"/>
                                          </p:stCondLst>
                                        </p:cTn>
                                        <p:tgtEl>
                                          <p:spTgt spid="7183"/>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5" name="bonjour.wav"/>
                                        </p:tgtEl>
                                      </p:cMediaNode>
                                    </p:audio>
                                  </p:subTnLst>
                                </p:cTn>
                              </p:par>
                              <p:par>
                                <p:cTn id="28" presetID="37" presetClass="entr" presetSubtype="0" fill="hold" nodeType="withEffect">
                                  <p:stCondLst>
                                    <p:cond delay="0"/>
                                  </p:stCondLst>
                                  <p:childTnLst>
                                    <p:set>
                                      <p:cBhvr>
                                        <p:cTn id="29" dur="1" fill="hold">
                                          <p:stCondLst>
                                            <p:cond delay="0"/>
                                          </p:stCondLst>
                                        </p:cTn>
                                        <p:tgtEl>
                                          <p:spTgt spid="14340"/>
                                        </p:tgtEl>
                                        <p:attrNameLst>
                                          <p:attrName>style.visibility</p:attrName>
                                        </p:attrNameLst>
                                      </p:cBhvr>
                                      <p:to>
                                        <p:strVal val="visible"/>
                                      </p:to>
                                    </p:set>
                                    <p:animEffect transition="in" filter="fade">
                                      <p:cBhvr>
                                        <p:cTn id="30" dur="1000"/>
                                        <p:tgtEl>
                                          <p:spTgt spid="14340"/>
                                        </p:tgtEl>
                                      </p:cBhvr>
                                    </p:animEffect>
                                    <p:anim calcmode="lin" valueType="num">
                                      <p:cBhvr>
                                        <p:cTn id="31" dur="1000" fill="hold"/>
                                        <p:tgtEl>
                                          <p:spTgt spid="14340"/>
                                        </p:tgtEl>
                                        <p:attrNameLst>
                                          <p:attrName>ppt_x</p:attrName>
                                        </p:attrNameLst>
                                      </p:cBhvr>
                                      <p:tavLst>
                                        <p:tav tm="0">
                                          <p:val>
                                            <p:strVal val="#ppt_x"/>
                                          </p:val>
                                        </p:tav>
                                        <p:tav tm="100000">
                                          <p:val>
                                            <p:strVal val="#ppt_x"/>
                                          </p:val>
                                        </p:tav>
                                      </p:tavLst>
                                    </p:anim>
                                    <p:anim calcmode="lin" valueType="num">
                                      <p:cBhvr>
                                        <p:cTn id="32" dur="900" decel="100000" fill="hold"/>
                                        <p:tgtEl>
                                          <p:spTgt spid="14340"/>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4340"/>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7184"/>
                                        </p:tgtEl>
                                        <p:attrNameLst>
                                          <p:attrName>style.visibility</p:attrName>
                                        </p:attrNameLst>
                                      </p:cBhvr>
                                      <p:to>
                                        <p:strVal val="visible"/>
                                      </p:to>
                                    </p:set>
                                    <p:anim calcmode="discrete" valueType="clr">
                                      <p:cBhvr override="childStyle">
                                        <p:cTn id="38" dur="80"/>
                                        <p:tgtEl>
                                          <p:spTgt spid="7184"/>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7184"/>
                                        </p:tgtEl>
                                        <p:attrNameLst>
                                          <p:attrName>fillcolor</p:attrName>
                                        </p:attrNameLst>
                                      </p:cBhvr>
                                      <p:tavLst>
                                        <p:tav tm="0">
                                          <p:val>
                                            <p:clrVal>
                                              <a:schemeClr val="accent2"/>
                                            </p:clrVal>
                                          </p:val>
                                        </p:tav>
                                        <p:tav tm="50000">
                                          <p:val>
                                            <p:clrVal>
                                              <a:schemeClr val="hlink"/>
                                            </p:clrVal>
                                          </p:val>
                                        </p:tav>
                                      </p:tavLst>
                                    </p:anim>
                                    <p:set>
                                      <p:cBhvr>
                                        <p:cTn id="40" dur="80"/>
                                        <p:tgtEl>
                                          <p:spTgt spid="7184"/>
                                        </p:tgtEl>
                                        <p:attrNameLst>
                                          <p:attrName>fill.type</p:attrName>
                                        </p:attrNameLst>
                                      </p:cBhvr>
                                      <p:to>
                                        <p:strVal val="solid"/>
                                      </p:to>
                                    </p:set>
                                  </p:childTnLst>
                                  <p:subTnLst>
                                    <p:audio>
                                      <p:cMediaNode>
                                        <p:cTn display="0" masterRel="sameClick">
                                          <p:stCondLst>
                                            <p:cond evt="begin" delay="0">
                                              <p:tn val="36"/>
                                            </p:cond>
                                          </p:stCondLst>
                                          <p:endCondLst>
                                            <p:cond evt="onStopAudio" delay="0">
                                              <p:tgtEl>
                                                <p:sldTgt/>
                                              </p:tgtEl>
                                            </p:cond>
                                          </p:endCondLst>
                                        </p:cTn>
                                        <p:tgtEl>
                                          <p:sndTgt r:embed="rId6" name="coolman.wav"/>
                                        </p:tgtEl>
                                      </p:cMediaNode>
                                    </p:audio>
                                  </p:subTnLst>
                                </p:cTn>
                              </p:par>
                            </p:childTnLst>
                          </p:cTn>
                        </p:par>
                      </p:childTnLst>
                    </p:cTn>
                  </p:par>
                  <p:par>
                    <p:cTn id="41" fill="hold">
                      <p:stCondLst>
                        <p:cond delay="indefinite"/>
                      </p:stCondLst>
                      <p:childTnLst>
                        <p:par>
                          <p:cTn id="42" fill="hold">
                            <p:stCondLst>
                              <p:cond delay="0"/>
                            </p:stCondLst>
                            <p:childTnLst>
                              <p:par>
                                <p:cTn id="43" presetID="27" presetClass="entr" presetSubtype="0" fill="hold" grpId="0" nodeType="clickEffect">
                                  <p:stCondLst>
                                    <p:cond delay="0"/>
                                  </p:stCondLst>
                                  <p:iterate type="lt">
                                    <p:tmPct val="50000"/>
                                  </p:iterate>
                                  <p:childTnLst>
                                    <p:set>
                                      <p:cBhvr>
                                        <p:cTn id="44" dur="1" fill="hold">
                                          <p:stCondLst>
                                            <p:cond delay="0"/>
                                          </p:stCondLst>
                                        </p:cTn>
                                        <p:tgtEl>
                                          <p:spTgt spid="7185"/>
                                        </p:tgtEl>
                                        <p:attrNameLst>
                                          <p:attrName>style.visibility</p:attrName>
                                        </p:attrNameLst>
                                      </p:cBhvr>
                                      <p:to>
                                        <p:strVal val="visible"/>
                                      </p:to>
                                    </p:set>
                                    <p:anim calcmode="discrete" valueType="clr">
                                      <p:cBhvr override="childStyle">
                                        <p:cTn id="45" dur="80"/>
                                        <p:tgtEl>
                                          <p:spTgt spid="7185"/>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7185"/>
                                        </p:tgtEl>
                                        <p:attrNameLst>
                                          <p:attrName>fillcolor</p:attrName>
                                        </p:attrNameLst>
                                      </p:cBhvr>
                                      <p:tavLst>
                                        <p:tav tm="0">
                                          <p:val>
                                            <p:clrVal>
                                              <a:schemeClr val="accent2"/>
                                            </p:clrVal>
                                          </p:val>
                                        </p:tav>
                                        <p:tav tm="50000">
                                          <p:val>
                                            <p:clrVal>
                                              <a:schemeClr val="hlink"/>
                                            </p:clrVal>
                                          </p:val>
                                        </p:tav>
                                      </p:tavLst>
                                    </p:anim>
                                    <p:set>
                                      <p:cBhvr>
                                        <p:cTn id="47" dur="80"/>
                                        <p:tgtEl>
                                          <p:spTgt spid="7185"/>
                                        </p:tgtEl>
                                        <p:attrNameLst>
                                          <p:attrName>fill.type</p:attrName>
                                        </p:attrNameLst>
                                      </p:cBhvr>
                                      <p:to>
                                        <p:strVal val="solid"/>
                                      </p:to>
                                    </p:set>
                                  </p:childTnLst>
                                  <p:subTnLst>
                                    <p:audio>
                                      <p:cMediaNode>
                                        <p:cTn display="0" masterRel="sameClick">
                                          <p:stCondLst>
                                            <p:cond evt="begin" delay="0">
                                              <p:tn val="43"/>
                                            </p:cond>
                                          </p:stCondLst>
                                          <p:endCondLst>
                                            <p:cond evt="onStopAudio" delay="0">
                                              <p:tgtEl>
                                                <p:sldTgt/>
                                              </p:tgtEl>
                                            </p:cond>
                                          </p:endCondLst>
                                        </p:cTn>
                                        <p:tgtEl>
                                          <p:sndTgt r:embed="rId7" name="cashreg.wav" builtIn="1"/>
                                        </p:tgtEl>
                                      </p:cMediaNode>
                                    </p:audio>
                                  </p:subTnLst>
                                </p:cTn>
                              </p:par>
                            </p:childTnLst>
                          </p:cTn>
                        </p:par>
                      </p:childTnLst>
                    </p:cTn>
                  </p:par>
                  <p:par>
                    <p:cTn id="48" fill="hold">
                      <p:stCondLst>
                        <p:cond delay="indefinite"/>
                      </p:stCondLst>
                      <p:childTnLst>
                        <p:par>
                          <p:cTn id="49" fill="hold">
                            <p:stCondLst>
                              <p:cond delay="0"/>
                            </p:stCondLst>
                            <p:childTnLst>
                              <p:par>
                                <p:cTn id="50" presetID="27" presetClass="entr" presetSubtype="0" fill="hold" grpId="0" nodeType="clickEffect">
                                  <p:stCondLst>
                                    <p:cond delay="0"/>
                                  </p:stCondLst>
                                  <p:iterate type="lt">
                                    <p:tmPct val="50000"/>
                                  </p:iterate>
                                  <p:childTnLst>
                                    <p:set>
                                      <p:cBhvr>
                                        <p:cTn id="51" dur="1" fill="hold">
                                          <p:stCondLst>
                                            <p:cond delay="0"/>
                                          </p:stCondLst>
                                        </p:cTn>
                                        <p:tgtEl>
                                          <p:spTgt spid="7186"/>
                                        </p:tgtEl>
                                        <p:attrNameLst>
                                          <p:attrName>style.visibility</p:attrName>
                                        </p:attrNameLst>
                                      </p:cBhvr>
                                      <p:to>
                                        <p:strVal val="visible"/>
                                      </p:to>
                                    </p:set>
                                    <p:anim calcmode="discrete" valueType="clr">
                                      <p:cBhvr override="childStyle">
                                        <p:cTn id="52" dur="80"/>
                                        <p:tgtEl>
                                          <p:spTgt spid="7186"/>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7186"/>
                                        </p:tgtEl>
                                        <p:attrNameLst>
                                          <p:attrName>fillcolor</p:attrName>
                                        </p:attrNameLst>
                                      </p:cBhvr>
                                      <p:tavLst>
                                        <p:tav tm="0">
                                          <p:val>
                                            <p:clrVal>
                                              <a:schemeClr val="accent2"/>
                                            </p:clrVal>
                                          </p:val>
                                        </p:tav>
                                        <p:tav tm="50000">
                                          <p:val>
                                            <p:clrVal>
                                              <a:schemeClr val="hlink"/>
                                            </p:clrVal>
                                          </p:val>
                                        </p:tav>
                                      </p:tavLst>
                                    </p:anim>
                                    <p:set>
                                      <p:cBhvr>
                                        <p:cTn id="54" dur="80"/>
                                        <p:tgtEl>
                                          <p:spTgt spid="7186"/>
                                        </p:tgtEl>
                                        <p:attrNameLst>
                                          <p:attrName>fill.type</p:attrName>
                                        </p:attrNameLst>
                                      </p:cBhvr>
                                      <p:to>
                                        <p:strVal val="solid"/>
                                      </p:to>
                                    </p:set>
                                  </p:childTnLst>
                                  <p:subTnLst>
                                    <p:audio>
                                      <p:cMediaNode>
                                        <p:cTn display="0" masterRel="sameClick">
                                          <p:stCondLst>
                                            <p:cond evt="begin" delay="0">
                                              <p:tn val="50"/>
                                            </p:cond>
                                          </p:stCondLst>
                                          <p:endCondLst>
                                            <p:cond evt="onStopAudio" delay="0">
                                              <p:tgtEl>
                                                <p:sldTgt/>
                                              </p:tgtEl>
                                            </p:cond>
                                          </p:endCondLst>
                                        </p:cTn>
                                        <p:tgtEl>
                                          <p:sndTgt r:embed="rId7" name="cashreg.wav" builtIn="1"/>
                                        </p:tgtEl>
                                      </p:cMediaNode>
                                    </p:audio>
                                  </p:subTnLst>
                                </p:cTn>
                              </p:par>
                            </p:childTnLst>
                          </p:cTn>
                        </p:par>
                      </p:childTnLst>
                    </p:cTn>
                  </p:par>
                  <p:par>
                    <p:cTn id="55" fill="hold">
                      <p:stCondLst>
                        <p:cond delay="indefinite"/>
                      </p:stCondLst>
                      <p:childTnLst>
                        <p:par>
                          <p:cTn id="56" fill="hold">
                            <p:stCondLst>
                              <p:cond delay="0"/>
                            </p:stCondLst>
                            <p:childTnLst>
                              <p:par>
                                <p:cTn id="57" presetID="27" presetClass="entr" presetSubtype="0" fill="hold" grpId="0" nodeType="clickEffect">
                                  <p:stCondLst>
                                    <p:cond delay="0"/>
                                  </p:stCondLst>
                                  <p:iterate type="lt">
                                    <p:tmPct val="50000"/>
                                  </p:iterate>
                                  <p:childTnLst>
                                    <p:set>
                                      <p:cBhvr>
                                        <p:cTn id="58" dur="1" fill="hold">
                                          <p:stCondLst>
                                            <p:cond delay="0"/>
                                          </p:stCondLst>
                                        </p:cTn>
                                        <p:tgtEl>
                                          <p:spTgt spid="7187"/>
                                        </p:tgtEl>
                                        <p:attrNameLst>
                                          <p:attrName>style.visibility</p:attrName>
                                        </p:attrNameLst>
                                      </p:cBhvr>
                                      <p:to>
                                        <p:strVal val="visible"/>
                                      </p:to>
                                    </p:set>
                                    <p:anim calcmode="discrete" valueType="clr">
                                      <p:cBhvr override="childStyle">
                                        <p:cTn id="59" dur="80"/>
                                        <p:tgtEl>
                                          <p:spTgt spid="7187"/>
                                        </p:tgtEl>
                                        <p:attrNameLst>
                                          <p:attrName>style.color</p:attrName>
                                        </p:attrNameLst>
                                      </p:cBhvr>
                                      <p:tavLst>
                                        <p:tav tm="0">
                                          <p:val>
                                            <p:clrVal>
                                              <a:schemeClr val="accent2"/>
                                            </p:clrVal>
                                          </p:val>
                                        </p:tav>
                                        <p:tav tm="50000">
                                          <p:val>
                                            <p:clrVal>
                                              <a:schemeClr val="hlink"/>
                                            </p:clrVal>
                                          </p:val>
                                        </p:tav>
                                      </p:tavLst>
                                    </p:anim>
                                    <p:anim calcmode="discrete" valueType="clr">
                                      <p:cBhvr>
                                        <p:cTn id="60" dur="80"/>
                                        <p:tgtEl>
                                          <p:spTgt spid="7187"/>
                                        </p:tgtEl>
                                        <p:attrNameLst>
                                          <p:attrName>fillcolor</p:attrName>
                                        </p:attrNameLst>
                                      </p:cBhvr>
                                      <p:tavLst>
                                        <p:tav tm="0">
                                          <p:val>
                                            <p:clrVal>
                                              <a:schemeClr val="accent2"/>
                                            </p:clrVal>
                                          </p:val>
                                        </p:tav>
                                        <p:tav tm="50000">
                                          <p:val>
                                            <p:clrVal>
                                              <a:schemeClr val="hlink"/>
                                            </p:clrVal>
                                          </p:val>
                                        </p:tav>
                                      </p:tavLst>
                                    </p:anim>
                                    <p:set>
                                      <p:cBhvr>
                                        <p:cTn id="61" dur="80"/>
                                        <p:tgtEl>
                                          <p:spTgt spid="7187"/>
                                        </p:tgtEl>
                                        <p:attrNameLst>
                                          <p:attrName>fill.type</p:attrName>
                                        </p:attrNameLst>
                                      </p:cBhvr>
                                      <p:to>
                                        <p:strVal val="solid"/>
                                      </p:to>
                                    </p:set>
                                  </p:childTnLst>
                                  <p:subTnLst>
                                    <p:audio>
                                      <p:cMediaNode>
                                        <p:cTn display="0" masterRel="sameClick">
                                          <p:stCondLst>
                                            <p:cond evt="begin" delay="0">
                                              <p:tn val="57"/>
                                            </p:cond>
                                          </p:stCondLst>
                                          <p:endCondLst>
                                            <p:cond evt="onStopAudio" delay="0">
                                              <p:tgtEl>
                                                <p:sldTgt/>
                                              </p:tgtEl>
                                            </p:cond>
                                          </p:endCondLst>
                                        </p:cTn>
                                        <p:tgtEl>
                                          <p:sndTgt r:embed="rId7" name="cashreg.wav" builtIn="1"/>
                                        </p:tgtEl>
                                      </p:cMediaNode>
                                    </p:audio>
                                  </p:subTnLst>
                                </p:cTn>
                              </p:par>
                            </p:childTnLst>
                          </p:cTn>
                        </p:par>
                      </p:childTnLst>
                    </p:cTn>
                  </p:par>
                  <p:par>
                    <p:cTn id="62" fill="hold">
                      <p:stCondLst>
                        <p:cond delay="indefinite"/>
                      </p:stCondLst>
                      <p:childTnLst>
                        <p:par>
                          <p:cTn id="63" fill="hold">
                            <p:stCondLst>
                              <p:cond delay="0"/>
                            </p:stCondLst>
                            <p:childTnLst>
                              <p:par>
                                <p:cTn id="64" presetID="27" presetClass="entr" presetSubtype="0" fill="hold" grpId="0" nodeType="clickEffect">
                                  <p:stCondLst>
                                    <p:cond delay="0"/>
                                  </p:stCondLst>
                                  <p:iterate type="lt">
                                    <p:tmPct val="50000"/>
                                  </p:iterate>
                                  <p:childTnLst>
                                    <p:set>
                                      <p:cBhvr>
                                        <p:cTn id="65" dur="1" fill="hold">
                                          <p:stCondLst>
                                            <p:cond delay="0"/>
                                          </p:stCondLst>
                                        </p:cTn>
                                        <p:tgtEl>
                                          <p:spTgt spid="7188"/>
                                        </p:tgtEl>
                                        <p:attrNameLst>
                                          <p:attrName>style.visibility</p:attrName>
                                        </p:attrNameLst>
                                      </p:cBhvr>
                                      <p:to>
                                        <p:strVal val="visible"/>
                                      </p:to>
                                    </p:set>
                                    <p:anim calcmode="discrete" valueType="clr">
                                      <p:cBhvr override="childStyle">
                                        <p:cTn id="66" dur="80"/>
                                        <p:tgtEl>
                                          <p:spTgt spid="7188"/>
                                        </p:tgtEl>
                                        <p:attrNameLst>
                                          <p:attrName>style.color</p:attrName>
                                        </p:attrNameLst>
                                      </p:cBhvr>
                                      <p:tavLst>
                                        <p:tav tm="0">
                                          <p:val>
                                            <p:clrVal>
                                              <a:schemeClr val="accent2"/>
                                            </p:clrVal>
                                          </p:val>
                                        </p:tav>
                                        <p:tav tm="50000">
                                          <p:val>
                                            <p:clrVal>
                                              <a:schemeClr val="hlink"/>
                                            </p:clrVal>
                                          </p:val>
                                        </p:tav>
                                      </p:tavLst>
                                    </p:anim>
                                    <p:anim calcmode="discrete" valueType="clr">
                                      <p:cBhvr>
                                        <p:cTn id="67" dur="80"/>
                                        <p:tgtEl>
                                          <p:spTgt spid="7188"/>
                                        </p:tgtEl>
                                        <p:attrNameLst>
                                          <p:attrName>fillcolor</p:attrName>
                                        </p:attrNameLst>
                                      </p:cBhvr>
                                      <p:tavLst>
                                        <p:tav tm="0">
                                          <p:val>
                                            <p:clrVal>
                                              <a:schemeClr val="accent2"/>
                                            </p:clrVal>
                                          </p:val>
                                        </p:tav>
                                        <p:tav tm="50000">
                                          <p:val>
                                            <p:clrVal>
                                              <a:schemeClr val="hlink"/>
                                            </p:clrVal>
                                          </p:val>
                                        </p:tav>
                                      </p:tavLst>
                                    </p:anim>
                                    <p:set>
                                      <p:cBhvr>
                                        <p:cTn id="68" dur="80"/>
                                        <p:tgtEl>
                                          <p:spTgt spid="7188"/>
                                        </p:tgtEl>
                                        <p:attrNameLst>
                                          <p:attrName>fill.type</p:attrName>
                                        </p:attrNameLst>
                                      </p:cBhvr>
                                      <p:to>
                                        <p:strVal val="solid"/>
                                      </p:to>
                                    </p:set>
                                  </p:childTnLst>
                                  <p:subTnLst>
                                    <p:audio>
                                      <p:cMediaNode>
                                        <p:cTn display="0" masterRel="sameClick">
                                          <p:stCondLst>
                                            <p:cond evt="begin" delay="0">
                                              <p:tn val="64"/>
                                            </p:cond>
                                          </p:stCondLst>
                                          <p:endCondLst>
                                            <p:cond evt="onStopAudio" delay="0">
                                              <p:tgtEl>
                                                <p:sldTgt/>
                                              </p:tgtEl>
                                            </p:cond>
                                          </p:endCondLst>
                                        </p:cTn>
                                        <p:tgtEl>
                                          <p:sndTgt r:embed="rId7" name="cashreg.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P spid="7173" grpId="0" autoUpdateAnimBg="0"/>
      <p:bldP spid="7179" grpId="0" autoUpdateAnimBg="0"/>
      <p:bldP spid="7183" grpId="0" animBg="1"/>
      <p:bldP spid="7184" grpId="0" autoUpdateAnimBg="0"/>
      <p:bldP spid="7185" grpId="0" autoUpdateAnimBg="0"/>
      <p:bldP spid="7186" grpId="0" autoUpdateAnimBg="0"/>
      <p:bldP spid="7187" grpId="0" autoUpdateAnimBg="0"/>
      <p:bldP spid="718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idx="4294967295"/>
          </p:nvPr>
        </p:nvSpPr>
        <p:spPr/>
        <p:txBody>
          <a:bodyPr/>
          <a:lstStyle/>
          <a:p>
            <a:pPr eaLnBrk="1" hangingPunct="1">
              <a:defRPr/>
            </a:pPr>
            <a:r>
              <a:rPr lang="en-US" dirty="0" smtClean="0"/>
              <a:t>Cardinal Richelieu</a:t>
            </a:r>
          </a:p>
        </p:txBody>
      </p:sp>
      <p:sp>
        <p:nvSpPr>
          <p:cNvPr id="49155" name="Rectangle 5"/>
          <p:cNvSpPr>
            <a:spLocks noGrp="1" noChangeArrowheads="1"/>
          </p:cNvSpPr>
          <p:nvPr>
            <p:ph sz="half" idx="4294967295"/>
          </p:nvPr>
        </p:nvSpPr>
        <p:spPr>
          <a:xfrm>
            <a:off x="457200" y="1600200"/>
            <a:ext cx="4038600" cy="4525963"/>
          </a:xfrm>
        </p:spPr>
        <p:txBody>
          <a:bodyPr/>
          <a:lstStyle/>
          <a:p>
            <a:pPr eaLnBrk="1" hangingPunct="1">
              <a:defRPr/>
            </a:pPr>
            <a:r>
              <a:rPr lang="en-US" sz="2800" b="1" dirty="0" smtClean="0"/>
              <a:t>Louis XIII’s chief minister from 1624-1642</a:t>
            </a:r>
          </a:p>
          <a:p>
            <a:pPr eaLnBrk="1" hangingPunct="1">
              <a:defRPr/>
            </a:pPr>
            <a:endParaRPr lang="en-US" sz="2800" dirty="0" smtClean="0"/>
          </a:p>
        </p:txBody>
      </p:sp>
      <p:sp>
        <p:nvSpPr>
          <p:cNvPr id="49156" name="Rectangle 6"/>
          <p:cNvSpPr>
            <a:spLocks noGrp="1" noChangeArrowheads="1"/>
          </p:cNvSpPr>
          <p:nvPr>
            <p:ph type="body" sz="half" idx="4294967295"/>
          </p:nvPr>
        </p:nvSpPr>
        <p:spPr>
          <a:xfrm>
            <a:off x="4648200" y="1600200"/>
            <a:ext cx="4038600" cy="4953000"/>
          </a:xfrm>
        </p:spPr>
        <p:txBody>
          <a:bodyPr/>
          <a:lstStyle/>
          <a:p>
            <a:pPr eaLnBrk="1" hangingPunct="1">
              <a:lnSpc>
                <a:spcPct val="90000"/>
              </a:lnSpc>
              <a:defRPr/>
            </a:pPr>
            <a:r>
              <a:rPr lang="en-US" sz="2800" b="1" dirty="0" smtClean="0"/>
              <a:t>Devoted himself to strengthening the power of the monarchy.</a:t>
            </a:r>
          </a:p>
          <a:p>
            <a:pPr eaLnBrk="1" hangingPunct="1">
              <a:lnSpc>
                <a:spcPct val="90000"/>
              </a:lnSpc>
              <a:defRPr/>
            </a:pPr>
            <a:r>
              <a:rPr lang="en-US" sz="2800" b="1" dirty="0" smtClean="0"/>
              <a:t>Weakens the power of the Habsburgs</a:t>
            </a:r>
          </a:p>
          <a:p>
            <a:pPr eaLnBrk="1" hangingPunct="1">
              <a:lnSpc>
                <a:spcPct val="90000"/>
              </a:lnSpc>
              <a:defRPr/>
            </a:pPr>
            <a:r>
              <a:rPr lang="en-US" sz="2800" b="1" dirty="0" smtClean="0"/>
              <a:t>Weakens power of the nobles – increases the power of the </a:t>
            </a:r>
            <a:r>
              <a:rPr lang="en-US" sz="2800" b="1" dirty="0" err="1" smtClean="0"/>
              <a:t>intendants</a:t>
            </a:r>
            <a:endParaRPr lang="en-US" sz="2800" b="1" dirty="0" smtClean="0"/>
          </a:p>
        </p:txBody>
      </p:sp>
      <p:pic>
        <p:nvPicPr>
          <p:cNvPr id="49157" name="Picture 8" descr="rich1"/>
          <p:cNvPicPr>
            <a:picLocks noChangeAspect="1" noChangeArrowheads="1"/>
          </p:cNvPicPr>
          <p:nvPr/>
        </p:nvPicPr>
        <p:blipFill>
          <a:blip r:embed="rId2"/>
          <a:srcRect/>
          <a:stretch>
            <a:fillRect/>
          </a:stretch>
        </p:blipFill>
        <p:spPr bwMode="auto">
          <a:xfrm>
            <a:off x="304800" y="2971800"/>
            <a:ext cx="4181475" cy="32004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9154"/>
                                        </p:tgtEl>
                                        <p:attrNameLst>
                                          <p:attrName>style.visibility</p:attrName>
                                        </p:attrNameLst>
                                      </p:cBhvr>
                                      <p:to>
                                        <p:strVal val="visible"/>
                                      </p:to>
                                    </p:set>
                                    <p:anim calcmode="discrete" valueType="clr">
                                      <p:cBhvr override="childStyle">
                                        <p:cTn id="7" dur="80"/>
                                        <p:tgtEl>
                                          <p:spTgt spid="4915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9154"/>
                                        </p:tgtEl>
                                        <p:attrNameLst>
                                          <p:attrName>fillcolor</p:attrName>
                                        </p:attrNameLst>
                                      </p:cBhvr>
                                      <p:tavLst>
                                        <p:tav tm="0">
                                          <p:val>
                                            <p:clrVal>
                                              <a:schemeClr val="accent2"/>
                                            </p:clrVal>
                                          </p:val>
                                        </p:tav>
                                        <p:tav tm="50000">
                                          <p:val>
                                            <p:clrVal>
                                              <a:schemeClr val="hlink"/>
                                            </p:clrVal>
                                          </p:val>
                                        </p:tav>
                                      </p:tavLst>
                                    </p:anim>
                                    <p:set>
                                      <p:cBhvr>
                                        <p:cTn id="9" dur="80"/>
                                        <p:tgtEl>
                                          <p:spTgt spid="4915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9155">
                                            <p:txEl>
                                              <p:pRg st="0" end="0"/>
                                            </p:txEl>
                                          </p:spTgt>
                                        </p:tgtEl>
                                        <p:attrNameLst>
                                          <p:attrName>style.visibility</p:attrName>
                                        </p:attrNameLst>
                                      </p:cBhvr>
                                      <p:to>
                                        <p:strVal val="visible"/>
                                      </p:to>
                                    </p:set>
                                    <p:anim calcmode="discrete" valueType="clr">
                                      <p:cBhvr override="childStyle">
                                        <p:cTn id="14" dur="80"/>
                                        <p:tgtEl>
                                          <p:spTgt spid="4915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915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49155">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9157"/>
                                        </p:tgtEl>
                                        <p:attrNameLst>
                                          <p:attrName>style.visibility</p:attrName>
                                        </p:attrNameLst>
                                      </p:cBhvr>
                                      <p:to>
                                        <p:strVal val="visible"/>
                                      </p:to>
                                    </p:set>
                                    <p:anim calcmode="lin" valueType="num">
                                      <p:cBhvr additive="base">
                                        <p:cTn id="21" dur="500" fill="hold"/>
                                        <p:tgtEl>
                                          <p:spTgt spid="49157"/>
                                        </p:tgtEl>
                                        <p:attrNameLst>
                                          <p:attrName>ppt_x</p:attrName>
                                        </p:attrNameLst>
                                      </p:cBhvr>
                                      <p:tavLst>
                                        <p:tav tm="0">
                                          <p:val>
                                            <p:strVal val="#ppt_x"/>
                                          </p:val>
                                        </p:tav>
                                        <p:tav tm="100000">
                                          <p:val>
                                            <p:strVal val="#ppt_x"/>
                                          </p:val>
                                        </p:tav>
                                      </p:tavLst>
                                    </p:anim>
                                    <p:anim calcmode="lin" valueType="num">
                                      <p:cBhvr additive="base">
                                        <p:cTn id="22" dur="500" fill="hold"/>
                                        <p:tgtEl>
                                          <p:spTgt spid="4915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49156">
                                            <p:txEl>
                                              <p:pRg st="0" end="0"/>
                                            </p:txEl>
                                          </p:spTgt>
                                        </p:tgtEl>
                                        <p:attrNameLst>
                                          <p:attrName>style.visibility</p:attrName>
                                        </p:attrNameLst>
                                      </p:cBhvr>
                                      <p:to>
                                        <p:strVal val="visible"/>
                                      </p:to>
                                    </p:set>
                                    <p:anim calcmode="discrete" valueType="clr">
                                      <p:cBhvr override="childStyle">
                                        <p:cTn id="27" dur="80"/>
                                        <p:tgtEl>
                                          <p:spTgt spid="4915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49156">
                                            <p:txEl>
                                              <p:pRg st="0" end="0"/>
                                            </p:txEl>
                                          </p:spTgt>
                                        </p:tgtEl>
                                        <p:attrNameLst>
                                          <p:attrName>fillcolor</p:attrName>
                                        </p:attrNameLst>
                                      </p:cBhvr>
                                      <p:tavLst>
                                        <p:tav tm="0">
                                          <p:val>
                                            <p:clrVal>
                                              <a:schemeClr val="accent2"/>
                                            </p:clrVal>
                                          </p:val>
                                        </p:tav>
                                        <p:tav tm="50000">
                                          <p:val>
                                            <p:clrVal>
                                              <a:schemeClr val="hlink"/>
                                            </p:clrVal>
                                          </p:val>
                                        </p:tav>
                                      </p:tavLst>
                                    </p:anim>
                                    <p:set>
                                      <p:cBhvr>
                                        <p:cTn id="29" dur="80"/>
                                        <p:tgtEl>
                                          <p:spTgt spid="49156">
                                            <p:txEl>
                                              <p:pRg st="0" end="0"/>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49156">
                                            <p:txEl>
                                              <p:pRg st="1" end="1"/>
                                            </p:txEl>
                                          </p:spTgt>
                                        </p:tgtEl>
                                        <p:attrNameLst>
                                          <p:attrName>style.visibility</p:attrName>
                                        </p:attrNameLst>
                                      </p:cBhvr>
                                      <p:to>
                                        <p:strVal val="visible"/>
                                      </p:to>
                                    </p:set>
                                    <p:anim calcmode="discrete" valueType="clr">
                                      <p:cBhvr override="childStyle">
                                        <p:cTn id="34" dur="80"/>
                                        <p:tgtEl>
                                          <p:spTgt spid="4915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49156">
                                            <p:txEl>
                                              <p:pRg st="1" end="1"/>
                                            </p:txEl>
                                          </p:spTgt>
                                        </p:tgtEl>
                                        <p:attrNameLst>
                                          <p:attrName>fillcolor</p:attrName>
                                        </p:attrNameLst>
                                      </p:cBhvr>
                                      <p:tavLst>
                                        <p:tav tm="0">
                                          <p:val>
                                            <p:clrVal>
                                              <a:schemeClr val="accent2"/>
                                            </p:clrVal>
                                          </p:val>
                                        </p:tav>
                                        <p:tav tm="50000">
                                          <p:val>
                                            <p:clrVal>
                                              <a:schemeClr val="hlink"/>
                                            </p:clrVal>
                                          </p:val>
                                        </p:tav>
                                      </p:tavLst>
                                    </p:anim>
                                    <p:set>
                                      <p:cBhvr>
                                        <p:cTn id="36" dur="80"/>
                                        <p:tgtEl>
                                          <p:spTgt spid="49156">
                                            <p:txEl>
                                              <p:pRg st="1" end="1"/>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49156">
                                            <p:txEl>
                                              <p:pRg st="2" end="2"/>
                                            </p:txEl>
                                          </p:spTgt>
                                        </p:tgtEl>
                                        <p:attrNameLst>
                                          <p:attrName>style.visibility</p:attrName>
                                        </p:attrNameLst>
                                      </p:cBhvr>
                                      <p:to>
                                        <p:strVal val="visible"/>
                                      </p:to>
                                    </p:set>
                                    <p:anim calcmode="discrete" valueType="clr">
                                      <p:cBhvr override="childStyle">
                                        <p:cTn id="41" dur="80"/>
                                        <p:tgtEl>
                                          <p:spTgt spid="4915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49156">
                                            <p:txEl>
                                              <p:pRg st="2" end="2"/>
                                            </p:txEl>
                                          </p:spTgt>
                                        </p:tgtEl>
                                        <p:attrNameLst>
                                          <p:attrName>fillcolor</p:attrName>
                                        </p:attrNameLst>
                                      </p:cBhvr>
                                      <p:tavLst>
                                        <p:tav tm="0">
                                          <p:val>
                                            <p:clrVal>
                                              <a:schemeClr val="accent2"/>
                                            </p:clrVal>
                                          </p:val>
                                        </p:tav>
                                        <p:tav tm="50000">
                                          <p:val>
                                            <p:clrVal>
                                              <a:schemeClr val="hlink"/>
                                            </p:clrVal>
                                          </p:val>
                                        </p:tav>
                                      </p:tavLst>
                                    </p:anim>
                                    <p:set>
                                      <p:cBhvr>
                                        <p:cTn id="43" dur="80"/>
                                        <p:tgtEl>
                                          <p:spTgt spid="49156">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152400" y="457200"/>
            <a:ext cx="8650288" cy="6248400"/>
          </a:xfrm>
        </p:spPr>
        <p:txBody>
          <a:bodyPr/>
          <a:lstStyle/>
          <a:p>
            <a:pPr marL="609600" indent="-609600" eaLnBrk="1" hangingPunct="1">
              <a:defRPr/>
            </a:pPr>
            <a:r>
              <a:rPr lang="en-US" sz="3600" b="1" dirty="0" err="1" smtClean="0"/>
              <a:t>Indendents</a:t>
            </a:r>
            <a:r>
              <a:rPr lang="en-US" sz="3600" b="1" dirty="0" smtClean="0"/>
              <a:t>: </a:t>
            </a:r>
          </a:p>
          <a:p>
            <a:pPr marL="609600" indent="-609600" eaLnBrk="1" hangingPunct="1">
              <a:buFont typeface="Wingdings" pitchFamily="2" charset="2"/>
              <a:buNone/>
              <a:defRPr/>
            </a:pPr>
            <a:r>
              <a:rPr lang="en-US" sz="3600" b="1" dirty="0" smtClean="0"/>
              <a:t>		</a:t>
            </a:r>
            <a:r>
              <a:rPr lang="en-US" sz="2800" b="1" dirty="0" smtClean="0"/>
              <a:t>Individuals in the 32 provinces of France who were appointed by the king to carry out royal orders, collect taxes, preside over judicial hearings, and recruit soldiers. This system weakened the nobility and strengthened the monarchy.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0418">
                                            <p:txEl>
                                              <p:pRg st="0" end="0"/>
                                            </p:txEl>
                                          </p:spTgt>
                                        </p:tgtEl>
                                        <p:attrNameLst>
                                          <p:attrName>style.visibility</p:attrName>
                                        </p:attrNameLst>
                                      </p:cBhvr>
                                      <p:to>
                                        <p:strVal val="visible"/>
                                      </p:to>
                                    </p:set>
                                    <p:anim calcmode="discrete" valueType="clr">
                                      <p:cBhvr override="childStyle">
                                        <p:cTn id="7" dur="80"/>
                                        <p:tgtEl>
                                          <p:spTgt spid="604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041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60418">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60418">
                                            <p:txEl>
                                              <p:pRg st="1" end="1"/>
                                            </p:txEl>
                                          </p:spTgt>
                                        </p:tgtEl>
                                        <p:attrNameLst>
                                          <p:attrName>style.visibility</p:attrName>
                                        </p:attrNameLst>
                                      </p:cBhvr>
                                      <p:to>
                                        <p:strVal val="visible"/>
                                      </p:to>
                                    </p:set>
                                    <p:anim calcmode="discrete" valueType="clr">
                                      <p:cBhvr override="childStyle">
                                        <p:cTn id="14" dur="80"/>
                                        <p:tgtEl>
                                          <p:spTgt spid="6041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0418">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60418">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title" idx="4294967295"/>
          </p:nvPr>
        </p:nvSpPr>
        <p:spPr>
          <a:xfrm>
            <a:off x="457200" y="381000"/>
            <a:ext cx="8229600" cy="1447800"/>
          </a:xfrm>
        </p:spPr>
        <p:txBody>
          <a:bodyPr/>
          <a:lstStyle/>
          <a:p>
            <a:pPr eaLnBrk="1" hangingPunct="1">
              <a:defRPr/>
            </a:pPr>
            <a:r>
              <a:rPr lang="en-US" smtClean="0"/>
              <a:t>Louis XIII</a:t>
            </a:r>
            <a:br>
              <a:rPr lang="en-US" smtClean="0"/>
            </a:br>
            <a:r>
              <a:rPr lang="en-US" sz="2800" smtClean="0"/>
              <a:t>1610-1643</a:t>
            </a:r>
            <a:r>
              <a:rPr lang="en-US" smtClean="0"/>
              <a:t/>
            </a:r>
            <a:br>
              <a:rPr lang="en-US" smtClean="0"/>
            </a:br>
            <a:endParaRPr lang="en-US" smtClean="0"/>
          </a:p>
        </p:txBody>
      </p:sp>
      <p:sp>
        <p:nvSpPr>
          <p:cNvPr id="48131" name="Rectangle 7"/>
          <p:cNvSpPr>
            <a:spLocks noGrp="1" noChangeArrowheads="1"/>
          </p:cNvSpPr>
          <p:nvPr>
            <p:ph sz="half" idx="4294967295"/>
          </p:nvPr>
        </p:nvSpPr>
        <p:spPr>
          <a:xfrm>
            <a:off x="457200" y="1600200"/>
            <a:ext cx="4038600" cy="4525963"/>
          </a:xfrm>
        </p:spPr>
        <p:txBody>
          <a:bodyPr/>
          <a:lstStyle/>
          <a:p>
            <a:pPr eaLnBrk="1" hangingPunct="1">
              <a:lnSpc>
                <a:spcPct val="90000"/>
              </a:lnSpc>
              <a:defRPr/>
            </a:pPr>
            <a:endParaRPr lang="en-US" sz="2800" smtClean="0"/>
          </a:p>
        </p:txBody>
      </p:sp>
      <p:sp>
        <p:nvSpPr>
          <p:cNvPr id="23560" name="Rectangle 8"/>
          <p:cNvSpPr>
            <a:spLocks noGrp="1" noChangeArrowheads="1"/>
          </p:cNvSpPr>
          <p:nvPr>
            <p:ph type="body" sz="half" idx="4294967295"/>
          </p:nvPr>
        </p:nvSpPr>
        <p:spPr>
          <a:xfrm>
            <a:off x="4648200" y="1295400"/>
            <a:ext cx="4038600" cy="5334000"/>
          </a:xfrm>
        </p:spPr>
        <p:txBody>
          <a:bodyPr/>
          <a:lstStyle/>
          <a:p>
            <a:pPr eaLnBrk="1" hangingPunct="1">
              <a:lnSpc>
                <a:spcPct val="90000"/>
              </a:lnSpc>
              <a:defRPr/>
            </a:pPr>
            <a:r>
              <a:rPr lang="en-US" sz="2800" b="1" dirty="0" smtClean="0"/>
              <a:t>Took control of government at age 15</a:t>
            </a:r>
          </a:p>
          <a:p>
            <a:pPr eaLnBrk="1" hangingPunct="1">
              <a:lnSpc>
                <a:spcPct val="90000"/>
              </a:lnSpc>
              <a:defRPr/>
            </a:pPr>
            <a:r>
              <a:rPr lang="en-US" sz="2800" b="1" dirty="0" smtClean="0"/>
              <a:t>Gained control of the nobility</a:t>
            </a:r>
          </a:p>
          <a:p>
            <a:pPr eaLnBrk="1" hangingPunct="1">
              <a:lnSpc>
                <a:spcPct val="90000"/>
              </a:lnSpc>
              <a:defRPr/>
            </a:pPr>
            <a:r>
              <a:rPr lang="en-US" sz="2800" b="1" dirty="0" smtClean="0"/>
              <a:t>Made Richelieu his chief minister from 1624-1642</a:t>
            </a:r>
          </a:p>
          <a:p>
            <a:pPr eaLnBrk="1" hangingPunct="1">
              <a:lnSpc>
                <a:spcPct val="90000"/>
              </a:lnSpc>
              <a:defRPr/>
            </a:pPr>
            <a:r>
              <a:rPr lang="en-US" sz="2800" b="1" dirty="0" smtClean="0"/>
              <a:t>Overturned the power of the Protestant Huguenots by retracting the Edict of Nantes.</a:t>
            </a:r>
          </a:p>
        </p:txBody>
      </p:sp>
      <p:pic>
        <p:nvPicPr>
          <p:cNvPr id="48133" name="Picture 10" descr="louis13"/>
          <p:cNvPicPr>
            <a:picLocks noChangeAspect="1" noChangeArrowheads="1"/>
          </p:cNvPicPr>
          <p:nvPr/>
        </p:nvPicPr>
        <p:blipFill>
          <a:blip r:embed="rId2"/>
          <a:srcRect/>
          <a:stretch>
            <a:fillRect/>
          </a:stretch>
        </p:blipFill>
        <p:spPr bwMode="auto">
          <a:xfrm>
            <a:off x="525463" y="1524000"/>
            <a:ext cx="3925887" cy="4572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8130"/>
                                        </p:tgtEl>
                                        <p:attrNameLst>
                                          <p:attrName>style.visibility</p:attrName>
                                        </p:attrNameLst>
                                      </p:cBhvr>
                                      <p:to>
                                        <p:strVal val="visible"/>
                                      </p:to>
                                    </p:set>
                                    <p:anim calcmode="discrete" valueType="clr">
                                      <p:cBhvr override="childStyle">
                                        <p:cTn id="7" dur="80"/>
                                        <p:tgtEl>
                                          <p:spTgt spid="4813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8130"/>
                                        </p:tgtEl>
                                        <p:attrNameLst>
                                          <p:attrName>fillcolor</p:attrName>
                                        </p:attrNameLst>
                                      </p:cBhvr>
                                      <p:tavLst>
                                        <p:tav tm="0">
                                          <p:val>
                                            <p:clrVal>
                                              <a:schemeClr val="accent2"/>
                                            </p:clrVal>
                                          </p:val>
                                        </p:tav>
                                        <p:tav tm="50000">
                                          <p:val>
                                            <p:clrVal>
                                              <a:schemeClr val="hlink"/>
                                            </p:clrVal>
                                          </p:val>
                                        </p:tav>
                                      </p:tavLst>
                                    </p:anim>
                                    <p:set>
                                      <p:cBhvr>
                                        <p:cTn id="9" dur="80"/>
                                        <p:tgtEl>
                                          <p:spTgt spid="4813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8133"/>
                                        </p:tgtEl>
                                        <p:attrNameLst>
                                          <p:attrName>style.visibility</p:attrName>
                                        </p:attrNameLst>
                                      </p:cBhvr>
                                      <p:to>
                                        <p:strVal val="visible"/>
                                      </p:to>
                                    </p:set>
                                    <p:anim calcmode="lin" valueType="num">
                                      <p:cBhvr additive="base">
                                        <p:cTn id="14" dur="500" fill="hold"/>
                                        <p:tgtEl>
                                          <p:spTgt spid="48133"/>
                                        </p:tgtEl>
                                        <p:attrNameLst>
                                          <p:attrName>ppt_x</p:attrName>
                                        </p:attrNameLst>
                                      </p:cBhvr>
                                      <p:tavLst>
                                        <p:tav tm="0">
                                          <p:val>
                                            <p:strVal val="#ppt_x"/>
                                          </p:val>
                                        </p:tav>
                                        <p:tav tm="100000">
                                          <p:val>
                                            <p:strVal val="#ppt_x"/>
                                          </p:val>
                                        </p:tav>
                                      </p:tavLst>
                                    </p:anim>
                                    <p:anim calcmode="lin" valueType="num">
                                      <p:cBhvr additive="base">
                                        <p:cTn id="15" dur="500" fill="hold"/>
                                        <p:tgtEl>
                                          <p:spTgt spid="4813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23560">
                                            <p:txEl>
                                              <p:pRg st="0" end="0"/>
                                            </p:txEl>
                                          </p:spTgt>
                                        </p:tgtEl>
                                        <p:attrNameLst>
                                          <p:attrName>style.visibility</p:attrName>
                                        </p:attrNameLst>
                                      </p:cBhvr>
                                      <p:to>
                                        <p:strVal val="visible"/>
                                      </p:to>
                                    </p:set>
                                    <p:animEffect transition="in" filter="box(in)">
                                      <p:cBhvr>
                                        <p:cTn id="20" dur="500"/>
                                        <p:tgtEl>
                                          <p:spTgt spid="2356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23560">
                                            <p:txEl>
                                              <p:pRg st="1" end="1"/>
                                            </p:txEl>
                                          </p:spTgt>
                                        </p:tgtEl>
                                        <p:attrNameLst>
                                          <p:attrName>style.visibility</p:attrName>
                                        </p:attrNameLst>
                                      </p:cBhvr>
                                      <p:to>
                                        <p:strVal val="visible"/>
                                      </p:to>
                                    </p:set>
                                    <p:animEffect transition="in" filter="box(in)">
                                      <p:cBhvr>
                                        <p:cTn id="25" dur="500"/>
                                        <p:tgtEl>
                                          <p:spTgt spid="23560">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23560">
                                            <p:txEl>
                                              <p:pRg st="2" end="2"/>
                                            </p:txEl>
                                          </p:spTgt>
                                        </p:tgtEl>
                                        <p:attrNameLst>
                                          <p:attrName>style.visibility</p:attrName>
                                        </p:attrNameLst>
                                      </p:cBhvr>
                                      <p:to>
                                        <p:strVal val="visible"/>
                                      </p:to>
                                    </p:set>
                                    <p:animEffect transition="in" filter="box(in)">
                                      <p:cBhvr>
                                        <p:cTn id="30" dur="500"/>
                                        <p:tgtEl>
                                          <p:spTgt spid="23560">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23560">
                                            <p:txEl>
                                              <p:pRg st="3" end="3"/>
                                            </p:txEl>
                                          </p:spTgt>
                                        </p:tgtEl>
                                        <p:attrNameLst>
                                          <p:attrName>style.visibility</p:attrName>
                                        </p:attrNameLst>
                                      </p:cBhvr>
                                      <p:to>
                                        <p:strVal val="visible"/>
                                      </p:to>
                                    </p:set>
                                    <p:animEffect transition="in" filter="box(in)">
                                      <p:cBhvr>
                                        <p:cTn id="35" dur="500"/>
                                        <p:tgtEl>
                                          <p:spTgt spid="2356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152400" y="457200"/>
            <a:ext cx="8650288" cy="6248400"/>
          </a:xfrm>
        </p:spPr>
        <p:txBody>
          <a:bodyPr/>
          <a:lstStyle/>
          <a:p>
            <a:pPr marL="609600" indent="-609600" eaLnBrk="1" hangingPunct="1">
              <a:defRPr/>
            </a:pPr>
            <a:r>
              <a:rPr lang="en-US" sz="2800" b="1" dirty="0" smtClean="0"/>
              <a:t>Strengthened royal authority and centralized government control.</a:t>
            </a:r>
          </a:p>
          <a:p>
            <a:pPr marL="609600" indent="-609600" eaLnBrk="1" hangingPunct="1">
              <a:defRPr/>
            </a:pPr>
            <a:r>
              <a:rPr lang="en-US" sz="2800" b="1" dirty="0" smtClean="0"/>
              <a:t>Began building a powerful army capable of dominating Europe.</a:t>
            </a:r>
          </a:p>
          <a:p>
            <a:pPr marL="609600" indent="-609600" eaLnBrk="1" hangingPunct="1">
              <a:defRPr/>
            </a:pPr>
            <a:r>
              <a:rPr lang="en-US" sz="2800" b="1" dirty="0" smtClean="0"/>
              <a:t>Promoted the arts.</a:t>
            </a:r>
          </a:p>
          <a:p>
            <a:pPr marL="609600" indent="-609600" eaLnBrk="1" hangingPunct="1">
              <a:defRPr/>
            </a:pPr>
            <a:r>
              <a:rPr lang="en-US" sz="2800" b="1" dirty="0" smtClean="0"/>
              <a:t>Organized the development and westward expansion of New France in North America to Montreal.</a:t>
            </a:r>
          </a:p>
          <a:p>
            <a:pPr marL="609600" indent="-609600" eaLnBrk="1" hangingPunct="1">
              <a:defRPr/>
            </a:pPr>
            <a:r>
              <a:rPr lang="en-US" sz="2800" b="1" dirty="0" smtClean="0"/>
              <a:t>Was married to a Habsburg princess, Anne of Austria, daughter of King Philip III of Spain</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0418">
                                            <p:txEl>
                                              <p:pRg st="0" end="0"/>
                                            </p:txEl>
                                          </p:spTgt>
                                        </p:tgtEl>
                                        <p:attrNameLst>
                                          <p:attrName>style.visibility</p:attrName>
                                        </p:attrNameLst>
                                      </p:cBhvr>
                                      <p:to>
                                        <p:strVal val="visible"/>
                                      </p:to>
                                    </p:set>
                                    <p:animEffect transition="in" filter="box(in)">
                                      <p:cBhvr>
                                        <p:cTn id="7" dur="500"/>
                                        <p:tgtEl>
                                          <p:spTgt spid="604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0418">
                                            <p:txEl>
                                              <p:pRg st="1" end="1"/>
                                            </p:txEl>
                                          </p:spTgt>
                                        </p:tgtEl>
                                        <p:attrNameLst>
                                          <p:attrName>style.visibility</p:attrName>
                                        </p:attrNameLst>
                                      </p:cBhvr>
                                      <p:to>
                                        <p:strVal val="visible"/>
                                      </p:to>
                                    </p:set>
                                    <p:animEffect transition="in" filter="box(in)">
                                      <p:cBhvr>
                                        <p:cTn id="12" dur="500"/>
                                        <p:tgtEl>
                                          <p:spTgt spid="604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0418">
                                            <p:txEl>
                                              <p:pRg st="2" end="2"/>
                                            </p:txEl>
                                          </p:spTgt>
                                        </p:tgtEl>
                                        <p:attrNameLst>
                                          <p:attrName>style.visibility</p:attrName>
                                        </p:attrNameLst>
                                      </p:cBhvr>
                                      <p:to>
                                        <p:strVal val="visible"/>
                                      </p:to>
                                    </p:set>
                                    <p:animEffect transition="in" filter="box(in)">
                                      <p:cBhvr>
                                        <p:cTn id="17" dur="500"/>
                                        <p:tgtEl>
                                          <p:spTgt spid="604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0418">
                                            <p:txEl>
                                              <p:pRg st="3" end="3"/>
                                            </p:txEl>
                                          </p:spTgt>
                                        </p:tgtEl>
                                        <p:attrNameLst>
                                          <p:attrName>style.visibility</p:attrName>
                                        </p:attrNameLst>
                                      </p:cBhvr>
                                      <p:to>
                                        <p:strVal val="visible"/>
                                      </p:to>
                                    </p:set>
                                    <p:animEffect transition="in" filter="box(in)">
                                      <p:cBhvr>
                                        <p:cTn id="22" dur="500"/>
                                        <p:tgtEl>
                                          <p:spTgt spid="604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0418">
                                            <p:txEl>
                                              <p:pRg st="4" end="4"/>
                                            </p:txEl>
                                          </p:spTgt>
                                        </p:tgtEl>
                                        <p:attrNameLst>
                                          <p:attrName>style.visibility</p:attrName>
                                        </p:attrNameLst>
                                      </p:cBhvr>
                                      <p:to>
                                        <p:strVal val="visible"/>
                                      </p:to>
                                    </p:set>
                                    <p:animEffect transition="in" filter="box(in)">
                                      <p:cBhvr>
                                        <p:cTn id="27" dur="500"/>
                                        <p:tgtEl>
                                          <p:spTgt spid="604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 Box 6"/>
          <p:cNvSpPr txBox="1">
            <a:spLocks noChangeArrowheads="1"/>
          </p:cNvSpPr>
          <p:nvPr/>
        </p:nvSpPr>
        <p:spPr bwMode="auto">
          <a:xfrm>
            <a:off x="914400" y="228600"/>
            <a:ext cx="7772400" cy="2833688"/>
          </a:xfrm>
          <a:prstGeom prst="rect">
            <a:avLst/>
          </a:prstGeom>
          <a:noFill/>
          <a:ln w="9525">
            <a:noFill/>
            <a:miter lim="800000"/>
            <a:headEnd/>
            <a:tailEnd/>
          </a:ln>
        </p:spPr>
        <p:txBody>
          <a:bodyPr>
            <a:spAutoFit/>
          </a:bodyPr>
          <a:lstStyle/>
          <a:p>
            <a:pPr eaLnBrk="1" hangingPunct="1">
              <a:spcAft>
                <a:spcPts val="1200"/>
              </a:spcAft>
              <a:buClr>
                <a:srgbClr val="FFC000"/>
              </a:buClr>
              <a:buFont typeface="Wingdings" pitchFamily="2" charset="2"/>
              <a:buChar char="§"/>
            </a:pPr>
            <a:r>
              <a:rPr lang="en-US" sz="3200" b="1"/>
              <a:t> Louis XIII died in 1643</a:t>
            </a:r>
          </a:p>
          <a:p>
            <a:pPr eaLnBrk="1" hangingPunct="1">
              <a:spcAft>
                <a:spcPts val="1200"/>
              </a:spcAft>
              <a:buClr>
                <a:srgbClr val="FFC000"/>
              </a:buClr>
              <a:buFont typeface="Wingdings" pitchFamily="2" charset="2"/>
              <a:buChar char="§"/>
            </a:pPr>
            <a:r>
              <a:rPr lang="en-US" sz="3200" b="1"/>
              <a:t> Louis XIV, his son, was only 4 years old and too young to rule </a:t>
            </a:r>
          </a:p>
          <a:p>
            <a:pPr eaLnBrk="1" hangingPunct="1">
              <a:spcAft>
                <a:spcPts val="1200"/>
              </a:spcAft>
              <a:buClr>
                <a:srgbClr val="FFC000"/>
              </a:buClr>
              <a:buFont typeface="Wingdings" pitchFamily="2" charset="2"/>
              <a:buChar char="§"/>
            </a:pPr>
            <a:r>
              <a:rPr lang="en-US" sz="3200" b="1"/>
              <a:t> Cardinal Mazarin lead France until Louis XIV was old enough to take over</a:t>
            </a:r>
          </a:p>
        </p:txBody>
      </p:sp>
      <p:pic>
        <p:nvPicPr>
          <p:cNvPr id="5130" name="Picture 10" descr="LOUIS_XIV_ENFANT"/>
          <p:cNvPicPr>
            <a:picLocks noChangeAspect="1" noChangeArrowheads="1"/>
          </p:cNvPicPr>
          <p:nvPr/>
        </p:nvPicPr>
        <p:blipFill>
          <a:blip r:embed="rId2"/>
          <a:srcRect/>
          <a:stretch>
            <a:fillRect/>
          </a:stretch>
        </p:blipFill>
        <p:spPr bwMode="auto">
          <a:xfrm>
            <a:off x="4953000" y="3048000"/>
            <a:ext cx="3022600" cy="3581400"/>
          </a:xfrm>
          <a:prstGeom prst="rect">
            <a:avLst/>
          </a:prstGeom>
          <a:noFill/>
          <a:ln w="9525">
            <a:noFill/>
            <a:miter lim="800000"/>
            <a:headEnd/>
            <a:tailEnd/>
          </a:ln>
        </p:spPr>
      </p:pic>
      <p:pic>
        <p:nvPicPr>
          <p:cNvPr id="6156" name="Picture 12" descr="louis13(2)"/>
          <p:cNvPicPr>
            <a:picLocks noChangeAspect="1" noChangeArrowheads="1"/>
          </p:cNvPicPr>
          <p:nvPr/>
        </p:nvPicPr>
        <p:blipFill>
          <a:blip r:embed="rId3"/>
          <a:srcRect/>
          <a:stretch>
            <a:fillRect/>
          </a:stretch>
        </p:blipFill>
        <p:spPr bwMode="auto">
          <a:xfrm>
            <a:off x="1485900" y="3200400"/>
            <a:ext cx="2646363" cy="35052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animEffect transition="in" filter="box(in)">
                                      <p:cBhvr>
                                        <p:cTn id="7" dur="500"/>
                                        <p:tgtEl>
                                          <p:spTgt spid="92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nodeType="clickEffect">
                                  <p:stCondLst>
                                    <p:cond delay="0"/>
                                  </p:stCondLst>
                                  <p:childTnLst>
                                    <p:set>
                                      <p:cBhvr>
                                        <p:cTn id="11" dur="1" fill="hold">
                                          <p:stCondLst>
                                            <p:cond delay="0"/>
                                          </p:stCondLst>
                                        </p:cTn>
                                        <p:tgtEl>
                                          <p:spTgt spid="6156"/>
                                        </p:tgtEl>
                                        <p:attrNameLst>
                                          <p:attrName>style.visibility</p:attrName>
                                        </p:attrNameLst>
                                      </p:cBhvr>
                                      <p:to>
                                        <p:strVal val="visible"/>
                                      </p:to>
                                    </p:set>
                                    <p:anim calcmode="lin" valueType="num">
                                      <p:cBhvr additive="base">
                                        <p:cTn id="12" dur="500" fill="hold"/>
                                        <p:tgtEl>
                                          <p:spTgt spid="6156"/>
                                        </p:tgtEl>
                                        <p:attrNameLst>
                                          <p:attrName>ppt_x</p:attrName>
                                        </p:attrNameLst>
                                      </p:cBhvr>
                                      <p:tavLst>
                                        <p:tav tm="0">
                                          <p:val>
                                            <p:strVal val="1+#ppt_w/2"/>
                                          </p:val>
                                        </p:tav>
                                        <p:tav tm="100000">
                                          <p:val>
                                            <p:strVal val="#ppt_x"/>
                                          </p:val>
                                        </p:tav>
                                      </p:tavLst>
                                    </p:anim>
                                    <p:anim calcmode="lin" valueType="num">
                                      <p:cBhvr additive="base">
                                        <p:cTn id="13" dur="500" fill="hold"/>
                                        <p:tgtEl>
                                          <p:spTgt spid="6156"/>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nodeType="clickEffect">
                                  <p:stCondLst>
                                    <p:cond delay="0"/>
                                  </p:stCondLst>
                                  <p:childTnLst>
                                    <p:set>
                                      <p:cBhvr>
                                        <p:cTn id="17" dur="1" fill="hold">
                                          <p:stCondLst>
                                            <p:cond delay="0"/>
                                          </p:stCondLst>
                                        </p:cTn>
                                        <p:tgtEl>
                                          <p:spTgt spid="9222">
                                            <p:txEl>
                                              <p:pRg st="1" end="1"/>
                                            </p:txEl>
                                          </p:spTgt>
                                        </p:tgtEl>
                                        <p:attrNameLst>
                                          <p:attrName>style.visibility</p:attrName>
                                        </p:attrNameLst>
                                      </p:cBhvr>
                                      <p:to>
                                        <p:strVal val="visible"/>
                                      </p:to>
                                    </p:set>
                                    <p:animEffect transition="in" filter="box(out)">
                                      <p:cBhvr>
                                        <p:cTn id="18" dur="500"/>
                                        <p:tgtEl>
                                          <p:spTgt spid="922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nodeType="clickEffect">
                                  <p:stCondLst>
                                    <p:cond delay="0"/>
                                  </p:stCondLst>
                                  <p:childTnLst>
                                    <p:set>
                                      <p:cBhvr>
                                        <p:cTn id="22" dur="1" fill="hold">
                                          <p:stCondLst>
                                            <p:cond delay="0"/>
                                          </p:stCondLst>
                                        </p:cTn>
                                        <p:tgtEl>
                                          <p:spTgt spid="5130"/>
                                        </p:tgtEl>
                                        <p:attrNameLst>
                                          <p:attrName>style.visibility</p:attrName>
                                        </p:attrNameLst>
                                      </p:cBhvr>
                                      <p:to>
                                        <p:strVal val="visible"/>
                                      </p:to>
                                    </p:set>
                                    <p:anim calcmode="lin" valueType="num">
                                      <p:cBhvr additive="base">
                                        <p:cTn id="23" dur="500" fill="hold"/>
                                        <p:tgtEl>
                                          <p:spTgt spid="5130"/>
                                        </p:tgtEl>
                                        <p:attrNameLst>
                                          <p:attrName>ppt_x</p:attrName>
                                        </p:attrNameLst>
                                      </p:cBhvr>
                                      <p:tavLst>
                                        <p:tav tm="0">
                                          <p:val>
                                            <p:strVal val="0-#ppt_w/2"/>
                                          </p:val>
                                        </p:tav>
                                        <p:tav tm="100000">
                                          <p:val>
                                            <p:strVal val="#ppt_x"/>
                                          </p:val>
                                        </p:tav>
                                      </p:tavLst>
                                    </p:anim>
                                    <p:anim calcmode="lin" valueType="num">
                                      <p:cBhvr additive="base">
                                        <p:cTn id="24" dur="500" fill="hold"/>
                                        <p:tgtEl>
                                          <p:spTgt spid="5130"/>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nodeType="clickEffect">
                                  <p:stCondLst>
                                    <p:cond delay="0"/>
                                  </p:stCondLst>
                                  <p:childTnLst>
                                    <p:set>
                                      <p:cBhvr>
                                        <p:cTn id="28" dur="1" fill="hold">
                                          <p:stCondLst>
                                            <p:cond delay="0"/>
                                          </p:stCondLst>
                                        </p:cTn>
                                        <p:tgtEl>
                                          <p:spTgt spid="9222">
                                            <p:txEl>
                                              <p:pRg st="2" end="2"/>
                                            </p:txEl>
                                          </p:spTgt>
                                        </p:tgtEl>
                                        <p:attrNameLst>
                                          <p:attrName>style.visibility</p:attrName>
                                        </p:attrNameLst>
                                      </p:cBhvr>
                                      <p:to>
                                        <p:strVal val="visible"/>
                                      </p:to>
                                    </p:set>
                                    <p:animEffect transition="in" filter="box(out)">
                                      <p:cBhvr>
                                        <p:cTn id="29" dur="500"/>
                                        <p:tgtEl>
                                          <p:spTgt spid="92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noFill/>
        </p:spPr>
        <p:txBody>
          <a:bodyPr/>
          <a:lstStyle/>
          <a:p>
            <a:r>
              <a:rPr lang="en-US" smtClean="0">
                <a:effectLst/>
              </a:rPr>
              <a:t>Mazarin</a:t>
            </a:r>
            <a:br>
              <a:rPr lang="en-US" smtClean="0">
                <a:effectLst/>
              </a:rPr>
            </a:br>
            <a:r>
              <a:rPr lang="en-US" sz="2400" smtClean="0">
                <a:effectLst/>
              </a:rPr>
              <a:t>died in 1661</a:t>
            </a:r>
          </a:p>
        </p:txBody>
      </p:sp>
      <p:pic>
        <p:nvPicPr>
          <p:cNvPr id="5131" name="Picture 11" descr="Mazarin"/>
          <p:cNvPicPr>
            <a:picLocks noGrp="1" noChangeAspect="1" noChangeArrowheads="1"/>
          </p:cNvPicPr>
          <p:nvPr>
            <p:ph idx="1"/>
          </p:nvPr>
        </p:nvPicPr>
        <p:blipFill>
          <a:blip r:embed="rId2"/>
          <a:srcRect/>
          <a:stretch>
            <a:fillRect/>
          </a:stretch>
        </p:blipFill>
        <p:spPr>
          <a:xfrm>
            <a:off x="2895600" y="1447800"/>
            <a:ext cx="3478213" cy="3886200"/>
          </a:xfrm>
          <a:noFill/>
        </p:spPr>
      </p:pic>
      <p:sp>
        <p:nvSpPr>
          <p:cNvPr id="34822" name="Text Box 6"/>
          <p:cNvSpPr txBox="1">
            <a:spLocks noChangeArrowheads="1"/>
          </p:cNvSpPr>
          <p:nvPr/>
        </p:nvSpPr>
        <p:spPr bwMode="auto">
          <a:xfrm>
            <a:off x="914400" y="5410200"/>
            <a:ext cx="7315200" cy="946150"/>
          </a:xfrm>
          <a:prstGeom prst="rect">
            <a:avLst/>
          </a:prstGeom>
          <a:noFill/>
          <a:ln w="9525">
            <a:noFill/>
            <a:miter lim="800000"/>
            <a:headEnd/>
            <a:tailEnd/>
          </a:ln>
        </p:spPr>
        <p:txBody>
          <a:bodyPr>
            <a:spAutoFit/>
          </a:bodyPr>
          <a:lstStyle/>
          <a:p>
            <a:pPr algn="ctr"/>
            <a:r>
              <a:rPr lang="en-US" sz="2800" b="1" i="1"/>
              <a:t>Was an Italian-turned-French citizen and Cardinal of the Catholic Church</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818"/>
                                        </p:tgtEl>
                                        <p:attrNameLst>
                                          <p:attrName>style.visibility</p:attrName>
                                        </p:attrNameLst>
                                      </p:cBhvr>
                                      <p:to>
                                        <p:strVal val="visible"/>
                                      </p:to>
                                    </p:set>
                                    <p:anim calcmode="discrete" valueType="clr">
                                      <p:cBhvr override="childStyle">
                                        <p:cTn id="7" dur="80"/>
                                        <p:tgtEl>
                                          <p:spTgt spid="3481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18"/>
                                        </p:tgtEl>
                                        <p:attrNameLst>
                                          <p:attrName>fillcolor</p:attrName>
                                        </p:attrNameLst>
                                      </p:cBhvr>
                                      <p:tavLst>
                                        <p:tav tm="0">
                                          <p:val>
                                            <p:clrVal>
                                              <a:schemeClr val="accent2"/>
                                            </p:clrVal>
                                          </p:val>
                                        </p:tav>
                                        <p:tav tm="50000">
                                          <p:val>
                                            <p:clrVal>
                                              <a:schemeClr val="hlink"/>
                                            </p:clrVal>
                                          </p:val>
                                        </p:tav>
                                      </p:tavLst>
                                    </p:anim>
                                    <p:set>
                                      <p:cBhvr>
                                        <p:cTn id="9" dur="80"/>
                                        <p:tgtEl>
                                          <p:spTgt spid="34818"/>
                                        </p:tgtEl>
                                        <p:attrNameLst>
                                          <p:attrName>fill.type</p:attrName>
                                        </p:attrNameLst>
                                      </p:cBhvr>
                                      <p:to>
                                        <p:strVal val="solid"/>
                                      </p:to>
                                    </p:set>
                                  </p:childTnLst>
                                </p:cTn>
                              </p:par>
                              <p:par>
                                <p:cTn id="10" presetID="2" presetClass="entr" presetSubtype="4" fill="hold" nodeType="withEffect">
                                  <p:stCondLst>
                                    <p:cond delay="0"/>
                                  </p:stCondLst>
                                  <p:childTnLst>
                                    <p:set>
                                      <p:cBhvr>
                                        <p:cTn id="11" dur="1" fill="hold">
                                          <p:stCondLst>
                                            <p:cond delay="0"/>
                                          </p:stCondLst>
                                        </p:cTn>
                                        <p:tgtEl>
                                          <p:spTgt spid="5131"/>
                                        </p:tgtEl>
                                        <p:attrNameLst>
                                          <p:attrName>style.visibility</p:attrName>
                                        </p:attrNameLst>
                                      </p:cBhvr>
                                      <p:to>
                                        <p:strVal val="visible"/>
                                      </p:to>
                                    </p:set>
                                    <p:anim calcmode="lin" valueType="num">
                                      <p:cBhvr additive="base">
                                        <p:cTn id="12" dur="500" fill="hold"/>
                                        <p:tgtEl>
                                          <p:spTgt spid="5131"/>
                                        </p:tgtEl>
                                        <p:attrNameLst>
                                          <p:attrName>ppt_x</p:attrName>
                                        </p:attrNameLst>
                                      </p:cBhvr>
                                      <p:tavLst>
                                        <p:tav tm="0">
                                          <p:val>
                                            <p:strVal val="#ppt_x"/>
                                          </p:val>
                                        </p:tav>
                                        <p:tav tm="100000">
                                          <p:val>
                                            <p:strVal val="#ppt_x"/>
                                          </p:val>
                                        </p:tav>
                                      </p:tavLst>
                                    </p:anim>
                                    <p:anim calcmode="lin" valueType="num">
                                      <p:cBhvr additive="base">
                                        <p:cTn id="13" dur="500" fill="hold"/>
                                        <p:tgtEl>
                                          <p:spTgt spid="5131"/>
                                        </p:tgtEl>
                                        <p:attrNameLst>
                                          <p:attrName>ppt_y</p:attrName>
                                        </p:attrNameLst>
                                      </p:cBhvr>
                                      <p:tavLst>
                                        <p:tav tm="0">
                                          <p:val>
                                            <p:strVal val="1+#ppt_h/2"/>
                                          </p:val>
                                        </p:tav>
                                        <p:tav tm="100000">
                                          <p:val>
                                            <p:strVal val="#ppt_y"/>
                                          </p:val>
                                        </p:tav>
                                      </p:tavLst>
                                    </p:anim>
                                  </p:childTnLst>
                                </p:cTn>
                              </p:par>
                              <p:par>
                                <p:cTn id="14" presetID="32" presetClass="emph" presetSubtype="0" fill="hold" nodeType="withEffect">
                                  <p:stCondLst>
                                    <p:cond delay="0"/>
                                  </p:stCondLst>
                                  <p:childTnLst>
                                    <p:animClr clrSpc="rgb" dir="cw">
                                      <p:cBhvr override="childStyle">
                                        <p:cTn id="15" dur="100" fill="hold"/>
                                        <p:tgtEl>
                                          <p:spTgt spid="5131"/>
                                        </p:tgtEl>
                                        <p:attrNameLst>
                                          <p:attrName>style.color</p:attrName>
                                        </p:attrNameLst>
                                      </p:cBhvr>
                                      <p:to>
                                        <a:schemeClr val="accent2"/>
                                      </p:to>
                                    </p:animClr>
                                    <p:animClr clrSpc="rgb" dir="cw">
                                      <p:cBhvr>
                                        <p:cTn id="16" dur="100" fill="hold"/>
                                        <p:tgtEl>
                                          <p:spTgt spid="5131"/>
                                        </p:tgtEl>
                                        <p:attrNameLst>
                                          <p:attrName>fillcolor</p:attrName>
                                        </p:attrNameLst>
                                      </p:cBhvr>
                                      <p:to>
                                        <a:schemeClr val="accent2"/>
                                      </p:to>
                                    </p:animClr>
                                    <p:set>
                                      <p:cBhvr>
                                        <p:cTn id="17" dur="100" fill="hold"/>
                                        <p:tgtEl>
                                          <p:spTgt spid="5131"/>
                                        </p:tgtEl>
                                        <p:attrNameLst>
                                          <p:attrName>fill.type</p:attrName>
                                        </p:attrNameLst>
                                      </p:cBhvr>
                                      <p:to>
                                        <p:strVal val="solid"/>
                                      </p:to>
                                    </p:set>
                                    <p:set>
                                      <p:cBhvr>
                                        <p:cTn id="18" dur="100" fill="hold"/>
                                        <p:tgtEl>
                                          <p:spTgt spid="5131"/>
                                        </p:tgtEl>
                                        <p:attrNameLst>
                                          <p:attrName>fill.on</p:attrName>
                                        </p:attrNameLst>
                                      </p:cBhvr>
                                      <p:to>
                                        <p:strVal val="true"/>
                                      </p:to>
                                    </p:set>
                                    <p:animRot by="120000">
                                      <p:cBhvr>
                                        <p:cTn id="19" dur="100" fill="hold">
                                          <p:stCondLst>
                                            <p:cond delay="0"/>
                                          </p:stCondLst>
                                        </p:cTn>
                                        <p:tgtEl>
                                          <p:spTgt spid="5131"/>
                                        </p:tgtEl>
                                        <p:attrNameLst>
                                          <p:attrName>r</p:attrName>
                                        </p:attrNameLst>
                                      </p:cBhvr>
                                    </p:animRot>
                                    <p:animRot by="-240000">
                                      <p:cBhvr>
                                        <p:cTn id="20" dur="200" fill="hold">
                                          <p:stCondLst>
                                            <p:cond delay="200"/>
                                          </p:stCondLst>
                                        </p:cTn>
                                        <p:tgtEl>
                                          <p:spTgt spid="5131"/>
                                        </p:tgtEl>
                                        <p:attrNameLst>
                                          <p:attrName>r</p:attrName>
                                        </p:attrNameLst>
                                      </p:cBhvr>
                                    </p:animRot>
                                    <p:animRot by="240000">
                                      <p:cBhvr>
                                        <p:cTn id="21" dur="200" fill="hold">
                                          <p:stCondLst>
                                            <p:cond delay="400"/>
                                          </p:stCondLst>
                                        </p:cTn>
                                        <p:tgtEl>
                                          <p:spTgt spid="5131"/>
                                        </p:tgtEl>
                                        <p:attrNameLst>
                                          <p:attrName>r</p:attrName>
                                        </p:attrNameLst>
                                      </p:cBhvr>
                                    </p:animRot>
                                    <p:animRot by="-240000">
                                      <p:cBhvr>
                                        <p:cTn id="22" dur="200" fill="hold">
                                          <p:stCondLst>
                                            <p:cond delay="600"/>
                                          </p:stCondLst>
                                        </p:cTn>
                                        <p:tgtEl>
                                          <p:spTgt spid="5131"/>
                                        </p:tgtEl>
                                        <p:attrNameLst>
                                          <p:attrName>r</p:attrName>
                                        </p:attrNameLst>
                                      </p:cBhvr>
                                    </p:animRot>
                                    <p:animRot by="120000">
                                      <p:cBhvr>
                                        <p:cTn id="23" dur="200" fill="hold">
                                          <p:stCondLst>
                                            <p:cond delay="800"/>
                                          </p:stCondLst>
                                        </p:cTn>
                                        <p:tgtEl>
                                          <p:spTgt spid="5131"/>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4822">
                                            <p:txEl>
                                              <p:pRg st="0" end="0"/>
                                            </p:txEl>
                                          </p:spTgt>
                                        </p:tgtEl>
                                        <p:attrNameLst>
                                          <p:attrName>style.visibility</p:attrName>
                                        </p:attrNameLst>
                                      </p:cBhvr>
                                      <p:to>
                                        <p:strVal val="visible"/>
                                      </p:to>
                                    </p:set>
                                    <p:anim calcmode="discrete" valueType="clr">
                                      <p:cBhvr override="childStyle">
                                        <p:cTn id="28" dur="80"/>
                                        <p:tgtEl>
                                          <p:spTgt spid="3482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4822">
                                            <p:txEl>
                                              <p:pRg st="0" end="0"/>
                                            </p:txEl>
                                          </p:spTgt>
                                        </p:tgtEl>
                                        <p:attrNameLst>
                                          <p:attrName>fillcolor</p:attrName>
                                        </p:attrNameLst>
                                      </p:cBhvr>
                                      <p:tavLst>
                                        <p:tav tm="0">
                                          <p:val>
                                            <p:clrVal>
                                              <a:schemeClr val="accent2"/>
                                            </p:clrVal>
                                          </p:val>
                                        </p:tav>
                                        <p:tav tm="50000">
                                          <p:val>
                                            <p:clrVal>
                                              <a:schemeClr val="hlink"/>
                                            </p:clrVal>
                                          </p:val>
                                        </p:tav>
                                      </p:tavLst>
                                    </p:anim>
                                    <p:set>
                                      <p:cBhvr>
                                        <p:cTn id="30" dur="80"/>
                                        <p:tgtEl>
                                          <p:spTgt spid="3482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57200" y="533400"/>
            <a:ext cx="8229600" cy="5592763"/>
          </a:xfrm>
          <a:noFill/>
        </p:spPr>
        <p:txBody>
          <a:bodyPr/>
          <a:lstStyle/>
          <a:p>
            <a:r>
              <a:rPr lang="en-US" b="1" smtClean="0">
                <a:effectLst/>
              </a:rPr>
              <a:t>Was chosen as chief minister by Louis XIII to follow Richelieu and learned his political philosophy</a:t>
            </a:r>
          </a:p>
          <a:p>
            <a:r>
              <a:rPr lang="en-US" b="1" smtClean="0">
                <a:effectLst/>
              </a:rPr>
              <a:t>With the death of Richelieu and Louis XIII, Mazarin became the “ruler”. He continued Richelieu’s anti-Habsburg policy and strengthening of the central government.</a:t>
            </a:r>
          </a:p>
          <a:p>
            <a:r>
              <a:rPr lang="en-US" b="1" smtClean="0">
                <a:effectLst/>
              </a:rPr>
              <a:t>Was successful in foreign policy- added territory to France in the Treaty of Westphalia</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5843">
                                            <p:txEl>
                                              <p:pRg st="0" end="0"/>
                                            </p:txEl>
                                          </p:spTgt>
                                        </p:tgtEl>
                                        <p:attrNameLst>
                                          <p:attrName>style.visibility</p:attrName>
                                        </p:attrNameLst>
                                      </p:cBhvr>
                                      <p:to>
                                        <p:strVal val="visible"/>
                                      </p:to>
                                    </p:set>
                                    <p:anim calcmode="discrete" valueType="clr">
                                      <p:cBhvr override="childStyle">
                                        <p:cTn id="7" dur="80"/>
                                        <p:tgtEl>
                                          <p:spTgt spid="358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84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584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5843">
                                            <p:txEl>
                                              <p:pRg st="1" end="1"/>
                                            </p:txEl>
                                          </p:spTgt>
                                        </p:tgtEl>
                                        <p:attrNameLst>
                                          <p:attrName>style.visibility</p:attrName>
                                        </p:attrNameLst>
                                      </p:cBhvr>
                                      <p:to>
                                        <p:strVal val="visible"/>
                                      </p:to>
                                    </p:set>
                                    <p:anim calcmode="discrete" valueType="clr">
                                      <p:cBhvr override="childStyle">
                                        <p:cTn id="14" dur="80"/>
                                        <p:tgtEl>
                                          <p:spTgt spid="3584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584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584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5843">
                                            <p:txEl>
                                              <p:pRg st="2" end="2"/>
                                            </p:txEl>
                                          </p:spTgt>
                                        </p:tgtEl>
                                        <p:attrNameLst>
                                          <p:attrName>style.visibility</p:attrName>
                                        </p:attrNameLst>
                                      </p:cBhvr>
                                      <p:to>
                                        <p:strVal val="visible"/>
                                      </p:to>
                                    </p:set>
                                    <p:anim calcmode="discrete" valueType="clr">
                                      <p:cBhvr override="childStyle">
                                        <p:cTn id="21" dur="80"/>
                                        <p:tgtEl>
                                          <p:spTgt spid="3584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584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584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09600" y="304800"/>
            <a:ext cx="8193088" cy="6400800"/>
          </a:xfrm>
        </p:spPr>
        <p:txBody>
          <a:bodyPr/>
          <a:lstStyle/>
          <a:p>
            <a:pPr marL="609600" indent="-609600" eaLnBrk="1" hangingPunct="1">
              <a:buFont typeface="Wingdings" pitchFamily="2" charset="2"/>
              <a:buNone/>
              <a:defRPr/>
            </a:pPr>
            <a:endParaRPr lang="en-US" sz="3600" b="1" smtClean="0"/>
          </a:p>
          <a:p>
            <a:pPr marL="609600" indent="-609600" eaLnBrk="1" hangingPunct="1">
              <a:defRPr/>
            </a:pPr>
            <a:r>
              <a:rPr lang="en-US" sz="3600" b="1" smtClean="0"/>
              <a:t>Absolute monarchs controlled:</a:t>
            </a:r>
          </a:p>
          <a:p>
            <a:pPr marL="609600" indent="-609600" eaLnBrk="1" hangingPunct="1">
              <a:buFont typeface="Wingdings" pitchFamily="2" charset="2"/>
              <a:buAutoNum type="arabicPeriod"/>
              <a:defRPr/>
            </a:pPr>
            <a:r>
              <a:rPr lang="en-US" sz="3600" b="1" smtClean="0"/>
              <a:t>Government and law</a:t>
            </a:r>
          </a:p>
          <a:p>
            <a:pPr marL="609600" indent="-609600" eaLnBrk="1" hangingPunct="1">
              <a:buFont typeface="Wingdings" pitchFamily="2" charset="2"/>
              <a:buAutoNum type="arabicPeriod"/>
              <a:defRPr/>
            </a:pPr>
            <a:r>
              <a:rPr lang="en-US" sz="3600" b="1" smtClean="0"/>
              <a:t>Religion</a:t>
            </a:r>
          </a:p>
          <a:p>
            <a:pPr marL="609600" indent="-609600" eaLnBrk="1" hangingPunct="1">
              <a:buFont typeface="Wingdings" pitchFamily="2" charset="2"/>
              <a:buAutoNum type="arabicPeriod"/>
              <a:defRPr/>
            </a:pPr>
            <a:r>
              <a:rPr lang="en-US" sz="3600" b="1" smtClean="0"/>
              <a:t>Economic policy</a:t>
            </a:r>
          </a:p>
          <a:p>
            <a:pPr marL="609600" indent="-609600" eaLnBrk="1" hangingPunct="1">
              <a:buFont typeface="Wingdings" pitchFamily="2" charset="2"/>
              <a:buAutoNum type="arabicPeriod"/>
              <a:defRPr/>
            </a:pPr>
            <a:r>
              <a:rPr lang="en-US" sz="3600" b="1" smtClean="0"/>
              <a:t>Military</a:t>
            </a:r>
          </a:p>
          <a:p>
            <a:pPr marL="609600" indent="-609600" eaLnBrk="1" hangingPunct="1">
              <a:buFont typeface="Wingdings" pitchFamily="2" charset="2"/>
              <a:buAutoNum type="arabicPeriod"/>
              <a:defRPr/>
            </a:pPr>
            <a:r>
              <a:rPr lang="en-US" sz="3600" b="1" smtClean="0"/>
              <a:t>Culture of the country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228600"/>
            <a:ext cx="8229600" cy="6324600"/>
          </a:xfrm>
          <a:noFill/>
        </p:spPr>
        <p:txBody>
          <a:bodyPr/>
          <a:lstStyle/>
          <a:p>
            <a:r>
              <a:rPr lang="en-US" b="1" smtClean="0">
                <a:effectLst/>
              </a:rPr>
              <a:t>Was a failure in domestic policy</a:t>
            </a:r>
          </a:p>
          <a:p>
            <a:pPr lvl="1"/>
            <a:r>
              <a:rPr lang="en-US" sz="3200" b="1" smtClean="0">
                <a:effectLst/>
              </a:rPr>
              <a:t>Failed to control the nobility</a:t>
            </a:r>
          </a:p>
          <a:p>
            <a:pPr lvl="1"/>
            <a:r>
              <a:rPr lang="en-US" sz="3200" b="1" smtClean="0">
                <a:effectLst/>
              </a:rPr>
              <a:t>Faced backlash over rising taxes and a failing economy</a:t>
            </a:r>
          </a:p>
          <a:p>
            <a:pPr lvl="1"/>
            <a:r>
              <a:rPr lang="en-US" sz="3200" b="1" smtClean="0">
                <a:effectLst/>
              </a:rPr>
              <a:t>French rebelled in civil wars known as the </a:t>
            </a:r>
            <a:r>
              <a:rPr lang="en-US" sz="3200" b="1" smtClean="0">
                <a:solidFill>
                  <a:schemeClr val="tx2"/>
                </a:solidFill>
                <a:effectLst/>
              </a:rPr>
              <a:t>Fronde</a:t>
            </a:r>
          </a:p>
          <a:p>
            <a:r>
              <a:rPr lang="en-US" b="1" smtClean="0">
                <a:effectLst/>
              </a:rPr>
              <a:t>Mazarin was chased from France twice, but eventually prevailed and helped pave the way for the reign of Louis XIV</a:t>
            </a:r>
          </a:p>
          <a:p>
            <a:r>
              <a:rPr lang="en-US" b="1" smtClean="0">
                <a:effectLst/>
              </a:rPr>
              <a:t>Died in 1661, Louis XIV became the ruling monarch</a:t>
            </a:r>
          </a:p>
          <a:p>
            <a:endParaRPr lang="en-US" b="1" smtClean="0">
              <a:effectLst/>
            </a:endParaRPr>
          </a:p>
          <a:p>
            <a:pPr lvl="1"/>
            <a:endParaRPr lang="en-US" sz="3200" b="1" smtClean="0">
              <a:solidFill>
                <a:schemeClr val="tx2"/>
              </a:solidFill>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6867">
                                            <p:txEl>
                                              <p:pRg st="0" end="0"/>
                                            </p:txEl>
                                          </p:spTgt>
                                        </p:tgtEl>
                                        <p:attrNameLst>
                                          <p:attrName>style.visibility</p:attrName>
                                        </p:attrNameLst>
                                      </p:cBhvr>
                                      <p:to>
                                        <p:strVal val="visible"/>
                                      </p:to>
                                    </p:set>
                                    <p:anim calcmode="discrete" valueType="clr">
                                      <p:cBhvr override="childStyle">
                                        <p:cTn id="7" dur="80"/>
                                        <p:tgtEl>
                                          <p:spTgt spid="368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686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686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6867">
                                            <p:txEl>
                                              <p:pRg st="1" end="1"/>
                                            </p:txEl>
                                          </p:spTgt>
                                        </p:tgtEl>
                                        <p:attrNameLst>
                                          <p:attrName>style.visibility</p:attrName>
                                        </p:attrNameLst>
                                      </p:cBhvr>
                                      <p:to>
                                        <p:strVal val="visible"/>
                                      </p:to>
                                    </p:set>
                                    <p:anim calcmode="discrete" valueType="clr">
                                      <p:cBhvr override="childStyle">
                                        <p:cTn id="14" dur="80"/>
                                        <p:tgtEl>
                                          <p:spTgt spid="3686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6867">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6867">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6867">
                                            <p:txEl>
                                              <p:pRg st="2" end="2"/>
                                            </p:txEl>
                                          </p:spTgt>
                                        </p:tgtEl>
                                        <p:attrNameLst>
                                          <p:attrName>style.visibility</p:attrName>
                                        </p:attrNameLst>
                                      </p:cBhvr>
                                      <p:to>
                                        <p:strVal val="visible"/>
                                      </p:to>
                                    </p:set>
                                    <p:anim calcmode="discrete" valueType="clr">
                                      <p:cBhvr override="childStyle">
                                        <p:cTn id="21" dur="80"/>
                                        <p:tgtEl>
                                          <p:spTgt spid="368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6867">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6867">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6867">
                                            <p:txEl>
                                              <p:pRg st="3" end="3"/>
                                            </p:txEl>
                                          </p:spTgt>
                                        </p:tgtEl>
                                        <p:attrNameLst>
                                          <p:attrName>style.visibility</p:attrName>
                                        </p:attrNameLst>
                                      </p:cBhvr>
                                      <p:to>
                                        <p:strVal val="visible"/>
                                      </p:to>
                                    </p:set>
                                    <p:anim calcmode="discrete" valueType="clr">
                                      <p:cBhvr override="childStyle">
                                        <p:cTn id="28" dur="80"/>
                                        <p:tgtEl>
                                          <p:spTgt spid="3686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6867">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6867">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36867">
                                            <p:txEl>
                                              <p:pRg st="4" end="4"/>
                                            </p:txEl>
                                          </p:spTgt>
                                        </p:tgtEl>
                                        <p:attrNameLst>
                                          <p:attrName>style.visibility</p:attrName>
                                        </p:attrNameLst>
                                      </p:cBhvr>
                                      <p:to>
                                        <p:strVal val="visible"/>
                                      </p:to>
                                    </p:set>
                                    <p:anim calcmode="discrete" valueType="clr">
                                      <p:cBhvr override="childStyle">
                                        <p:cTn id="35" dur="80"/>
                                        <p:tgtEl>
                                          <p:spTgt spid="3686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6867">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6867">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6867">
                                            <p:txEl>
                                              <p:pRg st="5" end="5"/>
                                            </p:txEl>
                                          </p:spTgt>
                                        </p:tgtEl>
                                        <p:attrNameLst>
                                          <p:attrName>style.visibility</p:attrName>
                                        </p:attrNameLst>
                                      </p:cBhvr>
                                      <p:to>
                                        <p:strVal val="visible"/>
                                      </p:to>
                                    </p:set>
                                    <p:anim calcmode="discrete" valueType="clr">
                                      <p:cBhvr override="childStyle">
                                        <p:cTn id="42" dur="80"/>
                                        <p:tgtEl>
                                          <p:spTgt spid="3686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6867">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6867">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3"/>
          <p:cNvSpPr txBox="1">
            <a:spLocks noChangeArrowheads="1"/>
          </p:cNvSpPr>
          <p:nvPr/>
        </p:nvSpPr>
        <p:spPr bwMode="auto">
          <a:xfrm>
            <a:off x="381000" y="1371600"/>
            <a:ext cx="3810000" cy="641350"/>
          </a:xfrm>
          <a:prstGeom prst="rect">
            <a:avLst/>
          </a:prstGeom>
          <a:noFill/>
          <a:ln w="9525">
            <a:noFill/>
            <a:miter lim="800000"/>
            <a:headEnd/>
            <a:tailEnd/>
          </a:ln>
        </p:spPr>
        <p:txBody>
          <a:bodyPr>
            <a:spAutoFit/>
          </a:bodyPr>
          <a:lstStyle/>
          <a:p>
            <a:pPr eaLnBrk="1" hangingPunct="1">
              <a:spcBef>
                <a:spcPct val="50000"/>
              </a:spcBef>
            </a:pPr>
            <a:r>
              <a:rPr lang="en-US" sz="3600" b="1">
                <a:solidFill>
                  <a:schemeClr val="tx2"/>
                </a:solidFill>
                <a:latin typeface="Times New Roman" pitchFamily="18" charset="0"/>
              </a:rPr>
              <a:t>“The Sun King”</a:t>
            </a:r>
            <a:endParaRPr lang="en-US" sz="3600" b="1">
              <a:solidFill>
                <a:srgbClr val="FFC000"/>
              </a:solidFill>
              <a:latin typeface="Times New Roman" pitchFamily="18" charset="0"/>
            </a:endParaRPr>
          </a:p>
        </p:txBody>
      </p:sp>
      <p:sp>
        <p:nvSpPr>
          <p:cNvPr id="7172" name="Text Box 4"/>
          <p:cNvSpPr txBox="1">
            <a:spLocks noChangeArrowheads="1"/>
          </p:cNvSpPr>
          <p:nvPr/>
        </p:nvSpPr>
        <p:spPr bwMode="auto">
          <a:xfrm>
            <a:off x="609600" y="2133600"/>
            <a:ext cx="2895600" cy="1128713"/>
          </a:xfrm>
          <a:prstGeom prst="rect">
            <a:avLst/>
          </a:prstGeom>
          <a:noFill/>
          <a:ln w="9525">
            <a:noFill/>
            <a:miter lim="800000"/>
            <a:headEnd/>
            <a:tailEnd/>
          </a:ln>
        </p:spPr>
        <p:txBody>
          <a:bodyPr>
            <a:spAutoFit/>
          </a:bodyPr>
          <a:lstStyle/>
          <a:p>
            <a:pPr algn="ctr" eaLnBrk="1" hangingPunct="1">
              <a:spcBef>
                <a:spcPct val="50000"/>
              </a:spcBef>
              <a:buFont typeface="Wingdings" pitchFamily="2" charset="2"/>
              <a:buNone/>
            </a:pPr>
            <a:r>
              <a:rPr lang="en-US" sz="4000" b="1"/>
              <a:t>LOUIS XIV</a:t>
            </a:r>
            <a:br>
              <a:rPr lang="en-US" sz="4000" b="1"/>
            </a:br>
            <a:r>
              <a:rPr lang="en-US" sz="2800" b="1"/>
              <a:t>1638-1715</a:t>
            </a:r>
            <a:endParaRPr lang="en-US" sz="4000" b="1"/>
          </a:p>
        </p:txBody>
      </p:sp>
      <p:pic>
        <p:nvPicPr>
          <p:cNvPr id="7192" name="Picture 24" descr="LouisXIV"/>
          <p:cNvPicPr>
            <a:picLocks noChangeAspect="1" noChangeArrowheads="1"/>
          </p:cNvPicPr>
          <p:nvPr/>
        </p:nvPicPr>
        <p:blipFill>
          <a:blip r:embed="rId2"/>
          <a:srcRect/>
          <a:stretch>
            <a:fillRect/>
          </a:stretch>
        </p:blipFill>
        <p:spPr bwMode="auto">
          <a:xfrm>
            <a:off x="3752850" y="381000"/>
            <a:ext cx="4629150" cy="61722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2227">
                                            <p:txEl>
                                              <p:pRg st="0" end="0"/>
                                            </p:txEl>
                                          </p:spTgt>
                                        </p:tgtEl>
                                        <p:attrNameLst>
                                          <p:attrName>style.visibility</p:attrName>
                                        </p:attrNameLst>
                                      </p:cBhvr>
                                      <p:to>
                                        <p:strVal val="visible"/>
                                      </p:to>
                                    </p:set>
                                    <p:anim calcmode="discrete" valueType="clr">
                                      <p:cBhvr override="childStyle">
                                        <p:cTn id="7" dur="80"/>
                                        <p:tgtEl>
                                          <p:spTgt spid="522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222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222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172"/>
                                        </p:tgtEl>
                                        <p:attrNameLst>
                                          <p:attrName>style.visibility</p:attrName>
                                        </p:attrNameLst>
                                      </p:cBhvr>
                                      <p:to>
                                        <p:strVal val="visible"/>
                                      </p:to>
                                    </p:set>
                                    <p:anim calcmode="discrete" valueType="clr">
                                      <p:cBhvr override="childStyle">
                                        <p:cTn id="14" dur="80"/>
                                        <p:tgtEl>
                                          <p:spTgt spid="717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172"/>
                                        </p:tgtEl>
                                        <p:attrNameLst>
                                          <p:attrName>fillcolor</p:attrName>
                                        </p:attrNameLst>
                                      </p:cBhvr>
                                      <p:tavLst>
                                        <p:tav tm="0">
                                          <p:val>
                                            <p:clrVal>
                                              <a:schemeClr val="accent2"/>
                                            </p:clrVal>
                                          </p:val>
                                        </p:tav>
                                        <p:tav tm="50000">
                                          <p:val>
                                            <p:clrVal>
                                              <a:schemeClr val="hlink"/>
                                            </p:clrVal>
                                          </p:val>
                                        </p:tav>
                                      </p:tavLst>
                                    </p:anim>
                                    <p:set>
                                      <p:cBhvr>
                                        <p:cTn id="16" dur="80"/>
                                        <p:tgtEl>
                                          <p:spTgt spid="7172"/>
                                        </p:tgtEl>
                                        <p:attrNameLst>
                                          <p:attrName>fill.type</p:attrName>
                                        </p:attrNameLst>
                                      </p:cBhvr>
                                      <p:to>
                                        <p:strVal val="solid"/>
                                      </p:to>
                                    </p:set>
                                  </p:childTnLst>
                                </p:cTn>
                              </p:par>
                            </p:childTnLst>
                          </p:cTn>
                        </p:par>
                        <p:par>
                          <p:cTn id="17" fill="hold">
                            <p:stCondLst>
                              <p:cond delay="760"/>
                            </p:stCondLst>
                            <p:childTnLst>
                              <p:par>
                                <p:cTn id="18" presetID="15" presetClass="entr" presetSubtype="0" fill="hold" nodeType="afterEffect">
                                  <p:stCondLst>
                                    <p:cond delay="0"/>
                                  </p:stCondLst>
                                  <p:iterate type="lt">
                                    <p:tmPct val="0"/>
                                  </p:iterate>
                                  <p:childTnLst>
                                    <p:set>
                                      <p:cBhvr>
                                        <p:cTn id="19" dur="1" fill="hold">
                                          <p:stCondLst>
                                            <p:cond delay="0"/>
                                          </p:stCondLst>
                                        </p:cTn>
                                        <p:tgtEl>
                                          <p:spTgt spid="7192"/>
                                        </p:tgtEl>
                                        <p:attrNameLst>
                                          <p:attrName>style.visibility</p:attrName>
                                        </p:attrNameLst>
                                      </p:cBhvr>
                                      <p:to>
                                        <p:strVal val="visible"/>
                                      </p:to>
                                    </p:set>
                                    <p:anim calcmode="lin" valueType="num">
                                      <p:cBhvr>
                                        <p:cTn id="20" dur="2000" fill="hold"/>
                                        <p:tgtEl>
                                          <p:spTgt spid="7192"/>
                                        </p:tgtEl>
                                        <p:attrNameLst>
                                          <p:attrName>ppt_w</p:attrName>
                                        </p:attrNameLst>
                                      </p:cBhvr>
                                      <p:tavLst>
                                        <p:tav tm="0">
                                          <p:val>
                                            <p:fltVal val="0"/>
                                          </p:val>
                                        </p:tav>
                                        <p:tav tm="100000">
                                          <p:val>
                                            <p:strVal val="#ppt_w"/>
                                          </p:val>
                                        </p:tav>
                                      </p:tavLst>
                                    </p:anim>
                                    <p:anim calcmode="lin" valueType="num">
                                      <p:cBhvr>
                                        <p:cTn id="21" dur="2000" fill="hold"/>
                                        <p:tgtEl>
                                          <p:spTgt spid="7192"/>
                                        </p:tgtEl>
                                        <p:attrNameLst>
                                          <p:attrName>ppt_h</p:attrName>
                                        </p:attrNameLst>
                                      </p:cBhvr>
                                      <p:tavLst>
                                        <p:tav tm="0">
                                          <p:val>
                                            <p:fltVal val="0"/>
                                          </p:val>
                                        </p:tav>
                                        <p:tav tm="100000">
                                          <p:val>
                                            <p:strVal val="#ppt_h"/>
                                          </p:val>
                                        </p:tav>
                                      </p:tavLst>
                                    </p:anim>
                                    <p:anim calcmode="lin" valueType="num">
                                      <p:cBhvr>
                                        <p:cTn id="22" dur="2000" fill="hold"/>
                                        <p:tgtEl>
                                          <p:spTgt spid="7192"/>
                                        </p:tgtEl>
                                        <p:attrNameLst>
                                          <p:attrName>ppt_x</p:attrName>
                                        </p:attrNameLst>
                                      </p:cBhvr>
                                      <p:tavLst>
                                        <p:tav tm="0" fmla="#ppt_x+(cos(-2*pi*(1-$))*-#ppt_x-sin(-2*pi*(1-$))*(1-#ppt_y))*(1-$)">
                                          <p:val>
                                            <p:fltVal val="0"/>
                                          </p:val>
                                        </p:tav>
                                        <p:tav tm="100000">
                                          <p:val>
                                            <p:fltVal val="1"/>
                                          </p:val>
                                        </p:tav>
                                      </p:tavLst>
                                    </p:anim>
                                    <p:anim calcmode="lin" valueType="num">
                                      <p:cBhvr>
                                        <p:cTn id="23" dur="2000" fill="hold"/>
                                        <p:tgtEl>
                                          <p:spTgt spid="7192"/>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2760"/>
                            </p:stCondLst>
                            <p:childTnLst>
                              <p:par>
                                <p:cTn id="25" presetID="26" presetClass="emph" presetSubtype="0" fill="hold" nodeType="afterEffect">
                                  <p:stCondLst>
                                    <p:cond delay="0"/>
                                  </p:stCondLst>
                                  <p:iterate type="lt">
                                    <p:tmPct val="0"/>
                                  </p:iterate>
                                  <p:childTnLst>
                                    <p:animEffect transition="out" filter="fade">
                                      <p:cBhvr>
                                        <p:cTn id="26" dur="500" tmFilter="0, 0; .2, .5; .8, .5; 1, 0"/>
                                        <p:tgtEl>
                                          <p:spTgt spid="7192"/>
                                        </p:tgtEl>
                                      </p:cBhvr>
                                    </p:animEffect>
                                    <p:animScale>
                                      <p:cBhvr>
                                        <p:cTn id="27" dur="250" autoRev="1" fill="hold"/>
                                        <p:tgtEl>
                                          <p:spTgt spid="71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457200"/>
            <a:ext cx="8229600" cy="5668963"/>
          </a:xfrm>
          <a:noFill/>
        </p:spPr>
        <p:txBody>
          <a:bodyPr/>
          <a:lstStyle/>
          <a:p>
            <a:r>
              <a:rPr lang="en-US" b="1" smtClean="0">
                <a:effectLst/>
              </a:rPr>
              <a:t>Ruled France from 1643-1715, longest reign in European history.</a:t>
            </a:r>
          </a:p>
          <a:p>
            <a:r>
              <a:rPr lang="en-US" b="1" smtClean="0">
                <a:effectLst/>
              </a:rPr>
              <a:t>As a youth, he read diplomatic papers, learned geography, and watched those around him conduct state affairs.</a:t>
            </a:r>
          </a:p>
          <a:p>
            <a:r>
              <a:rPr lang="en-US" b="1" smtClean="0">
                <a:effectLst/>
              </a:rPr>
              <a:t>He grew to believe that </a:t>
            </a:r>
            <a:r>
              <a:rPr lang="en-US" b="1" u="sng" smtClean="0">
                <a:effectLst/>
              </a:rPr>
              <a:t>the nobility could not and should not be trusted.</a:t>
            </a:r>
          </a:p>
          <a:p>
            <a:r>
              <a:rPr lang="en-US" b="1" smtClean="0">
                <a:effectLst/>
              </a:rPr>
              <a:t>He learned from Mazarin (who learned from Richelieu) the importance of being a grand and powerful monarch</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ox(out)">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box(out)">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box(out)">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box(out)">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4" name="Picture 14" descr="Louis14-1"/>
          <p:cNvPicPr>
            <a:picLocks noGrp="1" noChangeAspect="1" noChangeArrowheads="1"/>
          </p:cNvPicPr>
          <p:nvPr>
            <p:ph/>
          </p:nvPr>
        </p:nvPicPr>
        <p:blipFill>
          <a:blip r:embed="rId2"/>
          <a:srcRect/>
          <a:stretch>
            <a:fillRect/>
          </a:stretch>
        </p:blipFill>
        <p:spPr>
          <a:xfrm>
            <a:off x="152400" y="457200"/>
            <a:ext cx="4521200" cy="5486400"/>
          </a:xfrm>
          <a:noFill/>
        </p:spPr>
      </p:pic>
      <p:sp>
        <p:nvSpPr>
          <p:cNvPr id="39942" name="Text Box 6"/>
          <p:cNvSpPr txBox="1">
            <a:spLocks noChangeArrowheads="1"/>
          </p:cNvSpPr>
          <p:nvPr/>
        </p:nvSpPr>
        <p:spPr bwMode="auto">
          <a:xfrm>
            <a:off x="4724400" y="152400"/>
            <a:ext cx="4191000" cy="6072188"/>
          </a:xfrm>
          <a:prstGeom prst="rect">
            <a:avLst/>
          </a:prstGeom>
          <a:noFill/>
          <a:ln w="9525">
            <a:noFill/>
            <a:miter lim="800000"/>
            <a:headEnd/>
            <a:tailEnd/>
          </a:ln>
        </p:spPr>
        <p:txBody>
          <a:bodyPr>
            <a:spAutoFit/>
          </a:bodyPr>
          <a:lstStyle/>
          <a:p>
            <a:pPr>
              <a:spcBef>
                <a:spcPct val="50000"/>
              </a:spcBef>
              <a:buClr>
                <a:schemeClr val="tx2"/>
              </a:buClr>
              <a:buFont typeface="Wingdings" pitchFamily="2" charset="2"/>
              <a:buChar char="§"/>
            </a:pPr>
            <a:r>
              <a:rPr lang="en-US" sz="2800" b="1"/>
              <a:t> Louis basked in the grandeur of king and craved the attention of the nobles</a:t>
            </a:r>
          </a:p>
          <a:p>
            <a:pPr>
              <a:spcBef>
                <a:spcPct val="50000"/>
              </a:spcBef>
              <a:buClr>
                <a:schemeClr val="tx2"/>
              </a:buClr>
              <a:buFont typeface="Wingdings" pitchFamily="2" charset="2"/>
              <a:buChar char="§"/>
            </a:pPr>
            <a:r>
              <a:rPr lang="en-US" sz="2800" b="1"/>
              <a:t>He embraced the idea that God placed monarchs on thrones and they were intended to be God’s earthly rulers and supported the Catholic cause.</a:t>
            </a:r>
          </a:p>
          <a:p>
            <a:pPr>
              <a:spcBef>
                <a:spcPct val="50000"/>
              </a:spcBef>
              <a:buClr>
                <a:schemeClr val="tx2"/>
              </a:buClr>
              <a:buFont typeface="Wingdings" pitchFamily="2" charset="2"/>
              <a:buChar char="§"/>
            </a:pPr>
            <a:r>
              <a:rPr lang="en-US" sz="2800" b="1"/>
              <a:t>He defined absolutism during his reign.</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134"/>
                                        </p:tgtEl>
                                        <p:attrNameLst>
                                          <p:attrName>style.visibility</p:attrName>
                                        </p:attrNameLst>
                                      </p:cBhvr>
                                      <p:to>
                                        <p:strVal val="visible"/>
                                      </p:to>
                                    </p:set>
                                    <p:anim calcmode="lin" valueType="num">
                                      <p:cBhvr additive="base">
                                        <p:cTn id="7" dur="2000" fill="hold"/>
                                        <p:tgtEl>
                                          <p:spTgt spid="5134"/>
                                        </p:tgtEl>
                                        <p:attrNameLst>
                                          <p:attrName>ppt_x</p:attrName>
                                        </p:attrNameLst>
                                      </p:cBhvr>
                                      <p:tavLst>
                                        <p:tav tm="0">
                                          <p:val>
                                            <p:strVal val="1+#ppt_w/2"/>
                                          </p:val>
                                        </p:tav>
                                        <p:tav tm="100000">
                                          <p:val>
                                            <p:strVal val="#ppt_x"/>
                                          </p:val>
                                        </p:tav>
                                      </p:tavLst>
                                    </p:anim>
                                    <p:anim calcmode="lin" valueType="num">
                                      <p:cBhvr additive="base">
                                        <p:cTn id="8" dur="2000" fill="hold"/>
                                        <p:tgtEl>
                                          <p:spTgt spid="51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39942">
                                            <p:txEl>
                                              <p:pRg st="0" end="0"/>
                                            </p:txEl>
                                          </p:spTgt>
                                        </p:tgtEl>
                                        <p:attrNameLst>
                                          <p:attrName>style.visibility</p:attrName>
                                        </p:attrNameLst>
                                      </p:cBhvr>
                                      <p:to>
                                        <p:strVal val="visible"/>
                                      </p:to>
                                    </p:set>
                                    <p:animEffect transition="in" filter="box(out)">
                                      <p:cBhvr>
                                        <p:cTn id="13" dur="500"/>
                                        <p:tgtEl>
                                          <p:spTgt spid="3994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nodeType="clickEffect">
                                  <p:stCondLst>
                                    <p:cond delay="0"/>
                                  </p:stCondLst>
                                  <p:childTnLst>
                                    <p:set>
                                      <p:cBhvr>
                                        <p:cTn id="17" dur="1" fill="hold">
                                          <p:stCondLst>
                                            <p:cond delay="0"/>
                                          </p:stCondLst>
                                        </p:cTn>
                                        <p:tgtEl>
                                          <p:spTgt spid="39942">
                                            <p:txEl>
                                              <p:pRg st="1" end="1"/>
                                            </p:txEl>
                                          </p:spTgt>
                                        </p:tgtEl>
                                        <p:attrNameLst>
                                          <p:attrName>style.visibility</p:attrName>
                                        </p:attrNameLst>
                                      </p:cBhvr>
                                      <p:to>
                                        <p:strVal val="visible"/>
                                      </p:to>
                                    </p:set>
                                    <p:animEffect transition="in" filter="box(out)">
                                      <p:cBhvr>
                                        <p:cTn id="18" dur="500"/>
                                        <p:tgtEl>
                                          <p:spTgt spid="3994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32" fill="hold" nodeType="clickEffect">
                                  <p:stCondLst>
                                    <p:cond delay="0"/>
                                  </p:stCondLst>
                                  <p:childTnLst>
                                    <p:set>
                                      <p:cBhvr>
                                        <p:cTn id="22" dur="1" fill="hold">
                                          <p:stCondLst>
                                            <p:cond delay="0"/>
                                          </p:stCondLst>
                                        </p:cTn>
                                        <p:tgtEl>
                                          <p:spTgt spid="39942">
                                            <p:txEl>
                                              <p:pRg st="2" end="2"/>
                                            </p:txEl>
                                          </p:spTgt>
                                        </p:tgtEl>
                                        <p:attrNameLst>
                                          <p:attrName>style.visibility</p:attrName>
                                        </p:attrNameLst>
                                      </p:cBhvr>
                                      <p:to>
                                        <p:strVal val="visible"/>
                                      </p:to>
                                    </p:set>
                                    <p:animEffect transition="in" filter="box(out)">
                                      <p:cBhvr>
                                        <p:cTn id="23" dur="500"/>
                                        <p:tgtEl>
                                          <p:spTgt spid="399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381000" y="381000"/>
            <a:ext cx="8229600" cy="6126163"/>
          </a:xfrm>
          <a:noFill/>
        </p:spPr>
        <p:txBody>
          <a:bodyPr/>
          <a:lstStyle/>
          <a:p>
            <a:r>
              <a:rPr lang="en-US" sz="2800" b="1" smtClean="0">
                <a:effectLst/>
              </a:rPr>
              <a:t>A strong central government was the #1 goal of Louis’ reign.</a:t>
            </a:r>
          </a:p>
          <a:p>
            <a:r>
              <a:rPr lang="en-US" sz="2800" b="1" smtClean="0">
                <a:effectLst/>
              </a:rPr>
              <a:t>He decided to convince the nobility to work with him rather than confronting and subduing them.</a:t>
            </a:r>
          </a:p>
          <a:p>
            <a:r>
              <a:rPr lang="en-US" sz="2800" b="1" smtClean="0">
                <a:effectLst/>
              </a:rPr>
              <a:t>He planned to control the nobility without them realizing it.</a:t>
            </a:r>
          </a:p>
          <a:p>
            <a:r>
              <a:rPr lang="en-US" sz="2800" b="1" smtClean="0">
                <a:effectLst/>
              </a:rPr>
              <a:t>He convinced the wealthy nobles to support measures that benefited themselves and the monarchy.</a:t>
            </a:r>
          </a:p>
          <a:p>
            <a:r>
              <a:rPr lang="en-US" sz="2800" b="1" smtClean="0">
                <a:effectLst/>
              </a:rPr>
              <a:t>He eventually convinced the nobility of his grandeur and nobles would do anything to be in his presence.</a:t>
            </a:r>
          </a:p>
          <a:p>
            <a:r>
              <a:rPr lang="en-US" sz="2800" b="1" smtClean="0">
                <a:effectLst/>
              </a:rPr>
              <a:t>He used the palace at Versailles to accomplish it.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box(out)">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box(out)">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box(out)">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box(out)">
                                      <p:cBhvr>
                                        <p:cTn id="22" dur="500"/>
                                        <p:tgtEl>
                                          <p:spTgt spid="40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box(out)">
                                      <p:cBhvr>
                                        <p:cTn id="27" dur="500"/>
                                        <p:tgtEl>
                                          <p:spTgt spid="409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Effect transition="in" filter="box(out)">
                                      <p:cBhvr>
                                        <p:cTn id="32" dur="5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152400" y="609600"/>
            <a:ext cx="8650288" cy="6096000"/>
          </a:xfrm>
        </p:spPr>
        <p:txBody>
          <a:bodyPr/>
          <a:lstStyle/>
          <a:p>
            <a:pPr marL="609600" indent="-609600" eaLnBrk="1" hangingPunct="1">
              <a:defRPr/>
            </a:pPr>
            <a:r>
              <a:rPr lang="en-US" sz="3600" b="1" smtClean="0"/>
              <a:t>In order to be an absolutist, the monarch needed to eliminate all competition within the country:</a:t>
            </a:r>
          </a:p>
          <a:p>
            <a:pPr marL="609600" indent="-609600" eaLnBrk="1" hangingPunct="1">
              <a:buFont typeface="Wingdings" pitchFamily="2" charset="2"/>
              <a:buAutoNum type="arabicPeriod"/>
              <a:defRPr/>
            </a:pPr>
            <a:r>
              <a:rPr lang="en-US" sz="3600" b="1" smtClean="0"/>
              <a:t>No courts to overrule his or her decision</a:t>
            </a:r>
          </a:p>
          <a:p>
            <a:pPr marL="609600" indent="-609600" eaLnBrk="1" hangingPunct="1">
              <a:buFont typeface="Wingdings" pitchFamily="2" charset="2"/>
              <a:buAutoNum type="arabicPeriod"/>
              <a:defRPr/>
            </a:pPr>
            <a:r>
              <a:rPr lang="en-US" sz="3600" b="1" smtClean="0"/>
              <a:t>No armies to threaten stability</a:t>
            </a:r>
          </a:p>
          <a:p>
            <a:pPr marL="609600" indent="-609600" eaLnBrk="1" hangingPunct="1">
              <a:buFont typeface="Wingdings" pitchFamily="2" charset="2"/>
              <a:buAutoNum type="arabicPeriod"/>
              <a:defRPr/>
            </a:pPr>
            <a:r>
              <a:rPr lang="en-US" sz="3600" b="1" smtClean="0"/>
              <a:t>No nobles powerful enough to successfully scheme against the crown</a:t>
            </a:r>
          </a:p>
          <a:p>
            <a:pPr marL="609600" indent="-609600" eaLnBrk="1" hangingPunct="1">
              <a:buFont typeface="Wingdings" pitchFamily="2" charset="2"/>
              <a:buNone/>
              <a:defRPr/>
            </a:pPr>
            <a:endParaRPr lang="en-US" b="1" smtClean="0"/>
          </a:p>
          <a:p>
            <a:pPr marL="609600" indent="-609600" eaLnBrk="1" hangingPunct="1">
              <a:buFont typeface="Wingdings" pitchFamily="2" charset="2"/>
              <a:buNone/>
              <a:defRPr/>
            </a:pPr>
            <a:endParaRPr lang="en-US" b="1" smtClean="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152400" y="457200"/>
            <a:ext cx="8650288" cy="6248400"/>
          </a:xfrm>
        </p:spPr>
        <p:txBody>
          <a:bodyPr/>
          <a:lstStyle/>
          <a:p>
            <a:pPr marL="609600" indent="-609600" eaLnBrk="1" hangingPunct="1">
              <a:defRPr/>
            </a:pPr>
            <a:r>
              <a:rPr lang="en-US" sz="3600" b="1" smtClean="0"/>
              <a:t>Absolutism streamlined the governing of a nation and reduced the time it took to make and act on decisions.</a:t>
            </a:r>
          </a:p>
          <a:p>
            <a:pPr marL="609600" indent="-609600" eaLnBrk="1" hangingPunct="1">
              <a:defRPr/>
            </a:pPr>
            <a:endParaRPr lang="en-US" sz="3600" b="1" smtClean="0"/>
          </a:p>
          <a:p>
            <a:pPr marL="609600" indent="-609600" eaLnBrk="1" hangingPunct="1">
              <a:defRPr/>
            </a:pPr>
            <a:r>
              <a:rPr lang="en-US" sz="3600" b="1" smtClean="0"/>
              <a:t>For the monarch, absolutism was ideal in times of crisis, war, or revolution.</a:t>
            </a:r>
          </a:p>
          <a:p>
            <a:pPr marL="609600" indent="-609600" eaLnBrk="1" hangingPunct="1">
              <a:buFont typeface="Wingdings" pitchFamily="2" charset="2"/>
              <a:buNone/>
              <a:defRPr/>
            </a:pPr>
            <a:endParaRPr lang="en-US" sz="3600" b="1"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457200" y="457200"/>
            <a:ext cx="8229600" cy="5867400"/>
          </a:xfrm>
        </p:spPr>
        <p:txBody>
          <a:bodyPr/>
          <a:lstStyle/>
          <a:p>
            <a:pPr eaLnBrk="1" hangingPunct="1">
              <a:lnSpc>
                <a:spcPct val="90000"/>
              </a:lnSpc>
              <a:defRPr/>
            </a:pPr>
            <a:r>
              <a:rPr lang="en-US" b="1" smtClean="0">
                <a:latin typeface="Monotype Corsiva" pitchFamily="66" charset="0"/>
              </a:rPr>
              <a:t>When was the Age of Absolutism?</a:t>
            </a:r>
          </a:p>
          <a:p>
            <a:pPr eaLnBrk="1" hangingPunct="1">
              <a:lnSpc>
                <a:spcPct val="90000"/>
              </a:lnSpc>
              <a:buFont typeface="Wingdings" pitchFamily="2" charset="2"/>
              <a:buNone/>
              <a:defRPr/>
            </a:pPr>
            <a:r>
              <a:rPr lang="en-US" b="1" i="1" smtClean="0"/>
              <a:t>		</a:t>
            </a:r>
            <a:r>
              <a:rPr lang="en-US" b="1" smtClean="0"/>
              <a:t>Seventeenth century.</a:t>
            </a:r>
          </a:p>
          <a:p>
            <a:pPr eaLnBrk="1" hangingPunct="1">
              <a:lnSpc>
                <a:spcPct val="90000"/>
              </a:lnSpc>
              <a:buFont typeface="Wingdings" pitchFamily="2" charset="2"/>
              <a:buNone/>
              <a:defRPr/>
            </a:pPr>
            <a:endParaRPr lang="en-US" sz="1800" b="1" i="1" smtClean="0"/>
          </a:p>
          <a:p>
            <a:pPr eaLnBrk="1" hangingPunct="1">
              <a:lnSpc>
                <a:spcPct val="90000"/>
              </a:lnSpc>
              <a:defRPr/>
            </a:pPr>
            <a:r>
              <a:rPr lang="en-US" b="1" smtClean="0">
                <a:latin typeface="Monotype Corsiva" pitchFamily="66" charset="0"/>
              </a:rPr>
              <a:t>Which countries had absolute monarchs?</a:t>
            </a:r>
          </a:p>
          <a:p>
            <a:pPr eaLnBrk="1" hangingPunct="1">
              <a:lnSpc>
                <a:spcPct val="90000"/>
              </a:lnSpc>
              <a:buFont typeface="Wingdings" pitchFamily="2" charset="2"/>
              <a:buNone/>
              <a:defRPr/>
            </a:pPr>
            <a:r>
              <a:rPr lang="en-US" b="1" i="1" smtClean="0"/>
              <a:t>   		</a:t>
            </a:r>
            <a:r>
              <a:rPr lang="en-US" b="1" smtClean="0"/>
              <a:t>France</a:t>
            </a:r>
          </a:p>
          <a:p>
            <a:pPr eaLnBrk="1" hangingPunct="1">
              <a:lnSpc>
                <a:spcPct val="90000"/>
              </a:lnSpc>
              <a:buFont typeface="Wingdings" pitchFamily="2" charset="2"/>
              <a:buNone/>
              <a:defRPr/>
            </a:pPr>
            <a:r>
              <a:rPr lang="en-US" b="1" smtClean="0"/>
              <a:t>		Austria</a:t>
            </a:r>
          </a:p>
          <a:p>
            <a:pPr eaLnBrk="1" hangingPunct="1">
              <a:lnSpc>
                <a:spcPct val="90000"/>
              </a:lnSpc>
              <a:buFont typeface="Wingdings" pitchFamily="2" charset="2"/>
              <a:buNone/>
              <a:defRPr/>
            </a:pPr>
            <a:r>
              <a:rPr lang="en-US" b="1" smtClean="0"/>
              <a:t>		Russia</a:t>
            </a:r>
          </a:p>
          <a:p>
            <a:pPr eaLnBrk="1" hangingPunct="1">
              <a:lnSpc>
                <a:spcPct val="90000"/>
              </a:lnSpc>
              <a:buFont typeface="Wingdings" pitchFamily="2" charset="2"/>
              <a:buNone/>
              <a:defRPr/>
            </a:pPr>
            <a:r>
              <a:rPr lang="en-US" b="1" smtClean="0"/>
              <a:t>		Prussia</a:t>
            </a:r>
          </a:p>
          <a:p>
            <a:pPr eaLnBrk="1" hangingPunct="1">
              <a:lnSpc>
                <a:spcPct val="90000"/>
              </a:lnSpc>
              <a:buFont typeface="Wingdings" pitchFamily="2" charset="2"/>
              <a:buNone/>
              <a:defRPr/>
            </a:pPr>
            <a:endParaRPr lang="en-US" sz="1800" b="1" smtClean="0"/>
          </a:p>
          <a:p>
            <a:pPr eaLnBrk="1" hangingPunct="1">
              <a:lnSpc>
                <a:spcPct val="90000"/>
              </a:lnSpc>
              <a:buFont typeface="Wingdings" pitchFamily="2" charset="2"/>
              <a:buNone/>
              <a:defRPr/>
            </a:pPr>
            <a:r>
              <a:rPr lang="en-US" b="1" smtClean="0"/>
              <a:t>		</a:t>
            </a:r>
            <a:r>
              <a:rPr lang="en-US" sz="2800" b="1" smtClean="0"/>
              <a:t>Spain</a:t>
            </a:r>
            <a:r>
              <a:rPr lang="en-US" b="1" smtClean="0"/>
              <a:t> </a:t>
            </a:r>
            <a:r>
              <a:rPr lang="en-US" sz="2400" b="1" i="1" smtClean="0"/>
              <a:t>(decline of monarchy)</a:t>
            </a:r>
          </a:p>
          <a:p>
            <a:pPr eaLnBrk="1" hangingPunct="1">
              <a:lnSpc>
                <a:spcPct val="90000"/>
              </a:lnSpc>
              <a:buFont typeface="Wingdings" pitchFamily="2" charset="2"/>
              <a:buNone/>
              <a:defRPr/>
            </a:pPr>
            <a:r>
              <a:rPr lang="en-US" b="1" smtClean="0"/>
              <a:t>		</a:t>
            </a:r>
            <a:r>
              <a:rPr lang="en-US" sz="2800" b="1" smtClean="0"/>
              <a:t>England</a:t>
            </a:r>
            <a:r>
              <a:rPr lang="en-US" b="1" smtClean="0"/>
              <a:t> </a:t>
            </a:r>
            <a:r>
              <a:rPr lang="en-US" sz="2400" b="1" i="1" smtClean="0"/>
              <a:t>(constitutionalism)</a:t>
            </a:r>
          </a:p>
          <a:p>
            <a:pPr eaLnBrk="1" hangingPunct="1">
              <a:lnSpc>
                <a:spcPct val="90000"/>
              </a:lnSpc>
              <a:buFont typeface="Wingdings" pitchFamily="2" charset="2"/>
              <a:buNone/>
              <a:defRPr/>
            </a:pPr>
            <a:endParaRPr lang="en-US" b="1" i="1"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7"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05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053">
                                            <p:txEl>
                                              <p:pRg st="1" end="1"/>
                                            </p:txEl>
                                          </p:spTgt>
                                        </p:tgtEl>
                                        <p:attrNameLst>
                                          <p:attrName>style.visibility</p:attrName>
                                        </p:attrNameLst>
                                      </p:cBhvr>
                                      <p:to>
                                        <p:strVal val="visible"/>
                                      </p:to>
                                    </p:set>
                                    <p:anim calcmode="discrete" valueType="clr">
                                      <p:cBhvr override="childStyle">
                                        <p:cTn id="14" dur="80"/>
                                        <p:tgtEl>
                                          <p:spTgt spid="205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5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05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2053">
                                            <p:txEl>
                                              <p:pRg st="3" end="3"/>
                                            </p:txEl>
                                          </p:spTgt>
                                        </p:tgtEl>
                                        <p:attrNameLst>
                                          <p:attrName>style.visibility</p:attrName>
                                        </p:attrNameLst>
                                      </p:cBhvr>
                                      <p:to>
                                        <p:strVal val="visible"/>
                                      </p:to>
                                    </p:set>
                                    <p:anim calcmode="discrete" valueType="clr">
                                      <p:cBhvr override="childStyle">
                                        <p:cTn id="21" dur="80"/>
                                        <p:tgtEl>
                                          <p:spTgt spid="205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053">
                                            <p:txEl>
                                              <p:pRg st="3" end="3"/>
                                            </p:txEl>
                                          </p:spTgt>
                                        </p:tgtEl>
                                        <p:attrNameLst>
                                          <p:attrName>fillcolor</p:attrName>
                                        </p:attrNameLst>
                                      </p:cBhvr>
                                      <p:tavLst>
                                        <p:tav tm="0">
                                          <p:val>
                                            <p:clrVal>
                                              <a:schemeClr val="accent2"/>
                                            </p:clrVal>
                                          </p:val>
                                        </p:tav>
                                        <p:tav tm="50000">
                                          <p:val>
                                            <p:clrVal>
                                              <a:schemeClr val="hlink"/>
                                            </p:clrVal>
                                          </p:val>
                                        </p:tav>
                                      </p:tavLst>
                                    </p:anim>
                                    <p:set>
                                      <p:cBhvr>
                                        <p:cTn id="23" dur="80"/>
                                        <p:tgtEl>
                                          <p:spTgt spid="2053">
                                            <p:txEl>
                                              <p:pRg st="3" end="3"/>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2053">
                                            <p:txEl>
                                              <p:pRg st="4" end="4"/>
                                            </p:txEl>
                                          </p:spTgt>
                                        </p:tgtEl>
                                        <p:attrNameLst>
                                          <p:attrName>style.visibility</p:attrName>
                                        </p:attrNameLst>
                                      </p:cBhvr>
                                      <p:to>
                                        <p:strVal val="visible"/>
                                      </p:to>
                                    </p:set>
                                    <p:anim calcmode="discrete" valueType="clr">
                                      <p:cBhvr override="childStyle">
                                        <p:cTn id="28" dur="80"/>
                                        <p:tgtEl>
                                          <p:spTgt spid="205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053">
                                            <p:txEl>
                                              <p:pRg st="4" end="4"/>
                                            </p:txEl>
                                          </p:spTgt>
                                        </p:tgtEl>
                                        <p:attrNameLst>
                                          <p:attrName>fillcolor</p:attrName>
                                        </p:attrNameLst>
                                      </p:cBhvr>
                                      <p:tavLst>
                                        <p:tav tm="0">
                                          <p:val>
                                            <p:clrVal>
                                              <a:schemeClr val="accent2"/>
                                            </p:clrVal>
                                          </p:val>
                                        </p:tav>
                                        <p:tav tm="50000">
                                          <p:val>
                                            <p:clrVal>
                                              <a:schemeClr val="hlink"/>
                                            </p:clrVal>
                                          </p:val>
                                        </p:tav>
                                      </p:tavLst>
                                    </p:anim>
                                    <p:set>
                                      <p:cBhvr>
                                        <p:cTn id="30" dur="80"/>
                                        <p:tgtEl>
                                          <p:spTgt spid="2053">
                                            <p:txEl>
                                              <p:pRg st="4" end="4"/>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2053">
                                            <p:txEl>
                                              <p:pRg st="5" end="5"/>
                                            </p:txEl>
                                          </p:spTgt>
                                        </p:tgtEl>
                                        <p:attrNameLst>
                                          <p:attrName>style.visibility</p:attrName>
                                        </p:attrNameLst>
                                      </p:cBhvr>
                                      <p:to>
                                        <p:strVal val="visible"/>
                                      </p:to>
                                    </p:set>
                                    <p:anim calcmode="discrete" valueType="clr">
                                      <p:cBhvr override="childStyle">
                                        <p:cTn id="35" dur="80"/>
                                        <p:tgtEl>
                                          <p:spTgt spid="205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053">
                                            <p:txEl>
                                              <p:pRg st="5" end="5"/>
                                            </p:txEl>
                                          </p:spTgt>
                                        </p:tgtEl>
                                        <p:attrNameLst>
                                          <p:attrName>fillcolor</p:attrName>
                                        </p:attrNameLst>
                                      </p:cBhvr>
                                      <p:tavLst>
                                        <p:tav tm="0">
                                          <p:val>
                                            <p:clrVal>
                                              <a:schemeClr val="accent2"/>
                                            </p:clrVal>
                                          </p:val>
                                        </p:tav>
                                        <p:tav tm="50000">
                                          <p:val>
                                            <p:clrVal>
                                              <a:schemeClr val="hlink"/>
                                            </p:clrVal>
                                          </p:val>
                                        </p:tav>
                                      </p:tavLst>
                                    </p:anim>
                                    <p:set>
                                      <p:cBhvr>
                                        <p:cTn id="37" dur="80"/>
                                        <p:tgtEl>
                                          <p:spTgt spid="2053">
                                            <p:txEl>
                                              <p:pRg st="5" end="5"/>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2053">
                                            <p:txEl>
                                              <p:pRg st="6" end="6"/>
                                            </p:txEl>
                                          </p:spTgt>
                                        </p:tgtEl>
                                        <p:attrNameLst>
                                          <p:attrName>style.visibility</p:attrName>
                                        </p:attrNameLst>
                                      </p:cBhvr>
                                      <p:to>
                                        <p:strVal val="visible"/>
                                      </p:to>
                                    </p:set>
                                    <p:anim calcmode="discrete" valueType="clr">
                                      <p:cBhvr override="childStyle">
                                        <p:cTn id="42" dur="80"/>
                                        <p:tgtEl>
                                          <p:spTgt spid="205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2053">
                                            <p:txEl>
                                              <p:pRg st="6" end="6"/>
                                            </p:txEl>
                                          </p:spTgt>
                                        </p:tgtEl>
                                        <p:attrNameLst>
                                          <p:attrName>fillcolor</p:attrName>
                                        </p:attrNameLst>
                                      </p:cBhvr>
                                      <p:tavLst>
                                        <p:tav tm="0">
                                          <p:val>
                                            <p:clrVal>
                                              <a:schemeClr val="accent2"/>
                                            </p:clrVal>
                                          </p:val>
                                        </p:tav>
                                        <p:tav tm="50000">
                                          <p:val>
                                            <p:clrVal>
                                              <a:schemeClr val="hlink"/>
                                            </p:clrVal>
                                          </p:val>
                                        </p:tav>
                                      </p:tavLst>
                                    </p:anim>
                                    <p:set>
                                      <p:cBhvr>
                                        <p:cTn id="44" dur="80"/>
                                        <p:tgtEl>
                                          <p:spTgt spid="2053">
                                            <p:txEl>
                                              <p:pRg st="6" end="6"/>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2053">
                                            <p:txEl>
                                              <p:pRg st="7" end="7"/>
                                            </p:txEl>
                                          </p:spTgt>
                                        </p:tgtEl>
                                        <p:attrNameLst>
                                          <p:attrName>style.visibility</p:attrName>
                                        </p:attrNameLst>
                                      </p:cBhvr>
                                      <p:to>
                                        <p:strVal val="visible"/>
                                      </p:to>
                                    </p:set>
                                    <p:anim calcmode="discrete" valueType="clr">
                                      <p:cBhvr override="childStyle">
                                        <p:cTn id="49" dur="80"/>
                                        <p:tgtEl>
                                          <p:spTgt spid="205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2053">
                                            <p:txEl>
                                              <p:pRg st="7" end="7"/>
                                            </p:txEl>
                                          </p:spTgt>
                                        </p:tgtEl>
                                        <p:attrNameLst>
                                          <p:attrName>fillcolor</p:attrName>
                                        </p:attrNameLst>
                                      </p:cBhvr>
                                      <p:tavLst>
                                        <p:tav tm="0">
                                          <p:val>
                                            <p:clrVal>
                                              <a:schemeClr val="accent2"/>
                                            </p:clrVal>
                                          </p:val>
                                        </p:tav>
                                        <p:tav tm="50000">
                                          <p:val>
                                            <p:clrVal>
                                              <a:schemeClr val="hlink"/>
                                            </p:clrVal>
                                          </p:val>
                                        </p:tav>
                                      </p:tavLst>
                                    </p:anim>
                                    <p:set>
                                      <p:cBhvr>
                                        <p:cTn id="51" dur="80"/>
                                        <p:tgtEl>
                                          <p:spTgt spid="2053">
                                            <p:txEl>
                                              <p:pRg st="7" end="7"/>
                                            </p:tx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2053">
                                            <p:txEl>
                                              <p:pRg st="9" end="9"/>
                                            </p:txEl>
                                          </p:spTgt>
                                        </p:tgtEl>
                                        <p:attrNameLst>
                                          <p:attrName>style.visibility</p:attrName>
                                        </p:attrNameLst>
                                      </p:cBhvr>
                                      <p:to>
                                        <p:strVal val="visible"/>
                                      </p:to>
                                    </p:set>
                                    <p:anim calcmode="discrete" valueType="clr">
                                      <p:cBhvr override="childStyle">
                                        <p:cTn id="56" dur="80"/>
                                        <p:tgtEl>
                                          <p:spTgt spid="205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2053">
                                            <p:txEl>
                                              <p:pRg st="9" end="9"/>
                                            </p:txEl>
                                          </p:spTgt>
                                        </p:tgtEl>
                                        <p:attrNameLst>
                                          <p:attrName>fillcolor</p:attrName>
                                        </p:attrNameLst>
                                      </p:cBhvr>
                                      <p:tavLst>
                                        <p:tav tm="0">
                                          <p:val>
                                            <p:clrVal>
                                              <a:schemeClr val="accent2"/>
                                            </p:clrVal>
                                          </p:val>
                                        </p:tav>
                                        <p:tav tm="50000">
                                          <p:val>
                                            <p:clrVal>
                                              <a:schemeClr val="hlink"/>
                                            </p:clrVal>
                                          </p:val>
                                        </p:tav>
                                      </p:tavLst>
                                    </p:anim>
                                    <p:set>
                                      <p:cBhvr>
                                        <p:cTn id="58" dur="80"/>
                                        <p:tgtEl>
                                          <p:spTgt spid="2053">
                                            <p:txEl>
                                              <p:pRg st="9" end="9"/>
                                            </p:txEl>
                                          </p:spTgt>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2053">
                                            <p:txEl>
                                              <p:pRg st="10" end="10"/>
                                            </p:txEl>
                                          </p:spTgt>
                                        </p:tgtEl>
                                        <p:attrNameLst>
                                          <p:attrName>style.visibility</p:attrName>
                                        </p:attrNameLst>
                                      </p:cBhvr>
                                      <p:to>
                                        <p:strVal val="visible"/>
                                      </p:to>
                                    </p:set>
                                    <p:anim calcmode="discrete" valueType="clr">
                                      <p:cBhvr override="childStyle">
                                        <p:cTn id="63" dur="80"/>
                                        <p:tgtEl>
                                          <p:spTgt spid="205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2053">
                                            <p:txEl>
                                              <p:pRg st="10" end="10"/>
                                            </p:txEl>
                                          </p:spTgt>
                                        </p:tgtEl>
                                        <p:attrNameLst>
                                          <p:attrName>fillcolor</p:attrName>
                                        </p:attrNameLst>
                                      </p:cBhvr>
                                      <p:tavLst>
                                        <p:tav tm="0">
                                          <p:val>
                                            <p:clrVal>
                                              <a:schemeClr val="accent2"/>
                                            </p:clrVal>
                                          </p:val>
                                        </p:tav>
                                        <p:tav tm="50000">
                                          <p:val>
                                            <p:clrVal>
                                              <a:schemeClr val="hlink"/>
                                            </p:clrVal>
                                          </p:val>
                                        </p:tav>
                                      </p:tavLst>
                                    </p:anim>
                                    <p:set>
                                      <p:cBhvr>
                                        <p:cTn id="65" dur="80"/>
                                        <p:tgtEl>
                                          <p:spTgt spid="2053">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idx="4294967295"/>
          </p:nvPr>
        </p:nvSpPr>
        <p:spPr/>
        <p:txBody>
          <a:bodyPr/>
          <a:lstStyle/>
          <a:p>
            <a:pPr eaLnBrk="1" hangingPunct="1">
              <a:defRPr/>
            </a:pPr>
            <a:r>
              <a:rPr lang="en-US" smtClean="0"/>
              <a:t>Absolutism in France</a:t>
            </a:r>
          </a:p>
        </p:txBody>
      </p:sp>
      <p:sp>
        <p:nvSpPr>
          <p:cNvPr id="2054" name="Rectangle 6"/>
          <p:cNvSpPr>
            <a:spLocks noGrp="1" noChangeArrowheads="1"/>
          </p:cNvSpPr>
          <p:nvPr>
            <p:ph type="body" idx="4294967295"/>
          </p:nvPr>
        </p:nvSpPr>
        <p:spPr/>
        <p:txBody>
          <a:bodyPr/>
          <a:lstStyle/>
          <a:p>
            <a:pPr eaLnBrk="1" hangingPunct="1">
              <a:defRPr/>
            </a:pPr>
            <a:r>
              <a:rPr lang="en-US" b="1" smtClean="0"/>
              <a:t>Height of Absolutism occurred between the 17</a:t>
            </a:r>
            <a:r>
              <a:rPr lang="en-US" b="1" baseline="30000" smtClean="0"/>
              <a:t>th</a:t>
            </a:r>
            <a:r>
              <a:rPr lang="en-US" b="1" smtClean="0"/>
              <a:t> and 18</a:t>
            </a:r>
            <a:r>
              <a:rPr lang="en-US" b="1" baseline="30000" smtClean="0"/>
              <a:t>th</a:t>
            </a:r>
            <a:r>
              <a:rPr lang="en-US" b="1" smtClean="0"/>
              <a:t> Centuries </a:t>
            </a:r>
          </a:p>
          <a:p>
            <a:pPr eaLnBrk="1" hangingPunct="1">
              <a:defRPr/>
            </a:pPr>
            <a:r>
              <a:rPr lang="en-US" b="1" smtClean="0"/>
              <a:t>The Monarchs of France were the epitomy of the absolute monarchs</a:t>
            </a:r>
          </a:p>
          <a:p>
            <a:pPr eaLnBrk="1" hangingPunct="1">
              <a:defRPr/>
            </a:pPr>
            <a:r>
              <a:rPr lang="en-US" b="1" smtClean="0"/>
              <a:t>Louis XIII, Louis XIV, Louis XV, Louis XVI</a:t>
            </a:r>
          </a:p>
          <a:p>
            <a:pPr eaLnBrk="1" hangingPunct="1">
              <a:defRPr/>
            </a:pPr>
            <a:r>
              <a:rPr lang="en-US" b="1" smtClean="0"/>
              <a:t>These absolute monarchs ruled from the Palace of Versailles just outside Paris.</a:t>
            </a:r>
            <a:r>
              <a:rPr lang="en-US" smtClean="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054">
                                            <p:txEl>
                                              <p:pRg st="0" end="0"/>
                                            </p:txEl>
                                          </p:spTgt>
                                        </p:tgtEl>
                                        <p:attrNameLst>
                                          <p:attrName>style.visibility</p:attrName>
                                        </p:attrNameLst>
                                      </p:cBhvr>
                                      <p:to>
                                        <p:strVal val="visible"/>
                                      </p:to>
                                    </p:set>
                                    <p:anim calcmode="discrete" valueType="clr">
                                      <p:cBhvr override="childStyle">
                                        <p:cTn id="7" dur="80"/>
                                        <p:tgtEl>
                                          <p:spTgt spid="205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05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054">
                                            <p:txEl>
                                              <p:pRg st="1" end="1"/>
                                            </p:txEl>
                                          </p:spTgt>
                                        </p:tgtEl>
                                        <p:attrNameLst>
                                          <p:attrName>style.visibility</p:attrName>
                                        </p:attrNameLst>
                                      </p:cBhvr>
                                      <p:to>
                                        <p:strVal val="visible"/>
                                      </p:to>
                                    </p:set>
                                    <p:anim calcmode="discrete" valueType="clr">
                                      <p:cBhvr override="childStyle">
                                        <p:cTn id="14" dur="80"/>
                                        <p:tgtEl>
                                          <p:spTgt spid="205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54">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054">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054">
                                            <p:txEl>
                                              <p:pRg st="2" end="2"/>
                                            </p:txEl>
                                          </p:spTgt>
                                        </p:tgtEl>
                                        <p:attrNameLst>
                                          <p:attrName>style.visibility</p:attrName>
                                        </p:attrNameLst>
                                      </p:cBhvr>
                                      <p:to>
                                        <p:strVal val="visible"/>
                                      </p:to>
                                    </p:set>
                                    <p:anim calcmode="discrete" valueType="clr">
                                      <p:cBhvr override="childStyle">
                                        <p:cTn id="21" dur="80"/>
                                        <p:tgtEl>
                                          <p:spTgt spid="205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054">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054">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2054">
                                            <p:txEl>
                                              <p:pRg st="3" end="3"/>
                                            </p:txEl>
                                          </p:spTgt>
                                        </p:tgtEl>
                                        <p:attrNameLst>
                                          <p:attrName>style.visibility</p:attrName>
                                        </p:attrNameLst>
                                      </p:cBhvr>
                                      <p:to>
                                        <p:strVal val="visible"/>
                                      </p:to>
                                    </p:set>
                                    <p:anim calcmode="discrete" valueType="clr">
                                      <p:cBhvr override="childStyle">
                                        <p:cTn id="28" dur="80"/>
                                        <p:tgtEl>
                                          <p:spTgt spid="205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054">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054">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idx="4294967295"/>
          </p:nvPr>
        </p:nvSpPr>
        <p:spPr/>
        <p:txBody>
          <a:bodyPr/>
          <a:lstStyle/>
          <a:p>
            <a:pPr eaLnBrk="1" hangingPunct="1">
              <a:defRPr/>
            </a:pPr>
            <a:r>
              <a:rPr lang="en-US" smtClean="0"/>
              <a:t>How they gained power:</a:t>
            </a:r>
          </a:p>
        </p:txBody>
      </p:sp>
      <p:sp>
        <p:nvSpPr>
          <p:cNvPr id="21507" name="Rectangle 3"/>
          <p:cNvSpPr>
            <a:spLocks noGrp="1" noChangeArrowheads="1"/>
          </p:cNvSpPr>
          <p:nvPr>
            <p:ph type="body" idx="4294967295"/>
          </p:nvPr>
        </p:nvSpPr>
        <p:spPr/>
        <p:txBody>
          <a:bodyPr/>
          <a:lstStyle/>
          <a:p>
            <a:pPr eaLnBrk="1" hangingPunct="1">
              <a:lnSpc>
                <a:spcPct val="90000"/>
              </a:lnSpc>
              <a:defRPr/>
            </a:pPr>
            <a:r>
              <a:rPr lang="en-US" b="1" smtClean="0"/>
              <a:t>Controlled taxation:  Intendants</a:t>
            </a:r>
          </a:p>
          <a:p>
            <a:pPr eaLnBrk="1" hangingPunct="1">
              <a:lnSpc>
                <a:spcPct val="90000"/>
              </a:lnSpc>
              <a:defRPr/>
            </a:pPr>
            <a:r>
              <a:rPr lang="en-US" b="1" smtClean="0"/>
              <a:t>Hired large professional armies to increase their control and conquer new territory.</a:t>
            </a:r>
          </a:p>
          <a:p>
            <a:pPr eaLnBrk="1" hangingPunct="1">
              <a:lnSpc>
                <a:spcPct val="90000"/>
              </a:lnSpc>
              <a:defRPr/>
            </a:pPr>
            <a:r>
              <a:rPr lang="en-US" b="1" smtClean="0"/>
              <a:t>Crushed resistance of nobles when they rebelled.</a:t>
            </a:r>
          </a:p>
          <a:p>
            <a:pPr eaLnBrk="1" hangingPunct="1">
              <a:lnSpc>
                <a:spcPct val="90000"/>
              </a:lnSpc>
              <a:defRPr/>
            </a:pPr>
            <a:r>
              <a:rPr lang="en-US" b="1" smtClean="0"/>
              <a:t>Crushed resistance of Protestant Huguenots – Edict of Nantes revoked.</a:t>
            </a:r>
          </a:p>
          <a:p>
            <a:pPr eaLnBrk="1" hangingPunct="1">
              <a:lnSpc>
                <a:spcPct val="90000"/>
              </a:lnSpc>
              <a:defRPr/>
            </a:pPr>
            <a:r>
              <a:rPr lang="en-US" b="1" smtClean="0"/>
              <a:t>Palace of Versailles – isolate nobles.</a:t>
            </a:r>
          </a:p>
          <a:p>
            <a:pPr eaLnBrk="1" hangingPunct="1">
              <a:lnSpc>
                <a:spcPct val="90000"/>
              </a:lnSpc>
              <a:defRPr/>
            </a:pPr>
            <a:endParaRPr lang="en-US" b="1"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1507">
                                            <p:txEl>
                                              <p:pRg st="0" end="0"/>
                                            </p:txEl>
                                          </p:spTgt>
                                        </p:tgtEl>
                                        <p:attrNameLst>
                                          <p:attrName>style.visibility</p:attrName>
                                        </p:attrNameLst>
                                      </p:cBhvr>
                                      <p:to>
                                        <p:strVal val="visible"/>
                                      </p:to>
                                    </p:set>
                                    <p:anim calcmode="discrete" valueType="clr">
                                      <p:cBhvr override="childStyle">
                                        <p:cTn id="7" dur="80"/>
                                        <p:tgtEl>
                                          <p:spTgt spid="2150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50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150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1507">
                                            <p:txEl>
                                              <p:pRg st="1" end="1"/>
                                            </p:txEl>
                                          </p:spTgt>
                                        </p:tgtEl>
                                        <p:attrNameLst>
                                          <p:attrName>style.visibility</p:attrName>
                                        </p:attrNameLst>
                                      </p:cBhvr>
                                      <p:to>
                                        <p:strVal val="visible"/>
                                      </p:to>
                                    </p:set>
                                    <p:anim calcmode="discrete" valueType="clr">
                                      <p:cBhvr override="childStyle">
                                        <p:cTn id="14" dur="80"/>
                                        <p:tgtEl>
                                          <p:spTgt spid="2150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1507">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1507">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1507">
                                            <p:txEl>
                                              <p:pRg st="2" end="2"/>
                                            </p:txEl>
                                          </p:spTgt>
                                        </p:tgtEl>
                                        <p:attrNameLst>
                                          <p:attrName>style.visibility</p:attrName>
                                        </p:attrNameLst>
                                      </p:cBhvr>
                                      <p:to>
                                        <p:strVal val="visible"/>
                                      </p:to>
                                    </p:set>
                                    <p:anim calcmode="discrete" valueType="clr">
                                      <p:cBhvr override="childStyle">
                                        <p:cTn id="21" dur="80"/>
                                        <p:tgtEl>
                                          <p:spTgt spid="2150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1507">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1507">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21507">
                                            <p:txEl>
                                              <p:pRg st="3" end="3"/>
                                            </p:txEl>
                                          </p:spTgt>
                                        </p:tgtEl>
                                        <p:attrNameLst>
                                          <p:attrName>style.visibility</p:attrName>
                                        </p:attrNameLst>
                                      </p:cBhvr>
                                      <p:to>
                                        <p:strVal val="visible"/>
                                      </p:to>
                                    </p:set>
                                    <p:anim calcmode="discrete" valueType="clr">
                                      <p:cBhvr override="childStyle">
                                        <p:cTn id="28" dur="80"/>
                                        <p:tgtEl>
                                          <p:spTgt spid="2150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21507">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21507">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21507">
                                            <p:txEl>
                                              <p:pRg st="4" end="4"/>
                                            </p:txEl>
                                          </p:spTgt>
                                        </p:tgtEl>
                                        <p:attrNameLst>
                                          <p:attrName>style.visibility</p:attrName>
                                        </p:attrNameLst>
                                      </p:cBhvr>
                                      <p:to>
                                        <p:strVal val="visible"/>
                                      </p:to>
                                    </p:set>
                                    <p:anim calcmode="discrete" valueType="clr">
                                      <p:cBhvr override="childStyle">
                                        <p:cTn id="35" dur="80"/>
                                        <p:tgtEl>
                                          <p:spTgt spid="2150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1507">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2150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http://www.kfki.hu/~arthp/art/p/pourbus/frans_y/henry_iv.jpg"/>
          <p:cNvPicPr>
            <a:picLocks noChangeAspect="1" noChangeArrowheads="1"/>
          </p:cNvPicPr>
          <p:nvPr/>
        </p:nvPicPr>
        <p:blipFill>
          <a:blip r:embed="rId2"/>
          <a:srcRect/>
          <a:stretch>
            <a:fillRect/>
          </a:stretch>
        </p:blipFill>
        <p:spPr bwMode="auto">
          <a:xfrm>
            <a:off x="3124200" y="1600200"/>
            <a:ext cx="3140075" cy="4953000"/>
          </a:xfrm>
          <a:prstGeom prst="rect">
            <a:avLst/>
          </a:prstGeom>
          <a:noFill/>
          <a:ln w="9525">
            <a:noFill/>
            <a:miter lim="800000"/>
            <a:headEnd/>
            <a:tailEnd/>
          </a:ln>
        </p:spPr>
      </p:pic>
      <p:sp>
        <p:nvSpPr>
          <p:cNvPr id="10243" name="Text Box 7"/>
          <p:cNvSpPr txBox="1">
            <a:spLocks noChangeArrowheads="1"/>
          </p:cNvSpPr>
          <p:nvPr/>
        </p:nvSpPr>
        <p:spPr bwMode="auto">
          <a:xfrm>
            <a:off x="2590800" y="457200"/>
            <a:ext cx="4184650" cy="1190625"/>
          </a:xfrm>
          <a:prstGeom prst="rect">
            <a:avLst/>
          </a:prstGeom>
          <a:noFill/>
          <a:ln w="9525">
            <a:noFill/>
            <a:miter lim="800000"/>
            <a:headEnd/>
            <a:tailEnd/>
          </a:ln>
        </p:spPr>
        <p:txBody>
          <a:bodyPr wrap="none">
            <a:spAutoFit/>
          </a:bodyPr>
          <a:lstStyle/>
          <a:p>
            <a:pPr algn="ctr" eaLnBrk="1" hangingPunct="1"/>
            <a:r>
              <a:rPr lang="en-US" sz="3600" b="1">
                <a:solidFill>
                  <a:schemeClr val="tx2"/>
                </a:solidFill>
              </a:rPr>
              <a:t>Henry IV of Navarre</a:t>
            </a:r>
          </a:p>
          <a:p>
            <a:pPr algn="ctr" eaLnBrk="1" hangingPunct="1"/>
            <a:r>
              <a:rPr lang="en-US" sz="3600" b="1"/>
              <a:t>1589-1610</a:t>
            </a:r>
            <a:r>
              <a:rPr lang="en-US" sz="2800" b="1">
                <a:latin typeface="Times New Roman" pitchFamily="18" charset="0"/>
              </a:rPr>
              <a:t> </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xfrm>
            <a:off x="152400" y="457200"/>
            <a:ext cx="8650288" cy="6248400"/>
          </a:xfrm>
        </p:spPr>
        <p:txBody>
          <a:bodyPr/>
          <a:lstStyle/>
          <a:p>
            <a:pPr marL="609600" indent="-609600" eaLnBrk="1" hangingPunct="1">
              <a:defRPr/>
            </a:pPr>
            <a:r>
              <a:rPr lang="en-US" sz="3600" b="1" smtClean="0"/>
              <a:t>Enacted the Edict of Nantes, guaranteeing religious liberties to the Huguenots and ending the civil war.</a:t>
            </a:r>
          </a:p>
          <a:p>
            <a:pPr marL="609600" indent="-609600" eaLnBrk="1" hangingPunct="1">
              <a:defRPr/>
            </a:pPr>
            <a:r>
              <a:rPr lang="en-US" sz="3600" b="1" smtClean="0"/>
              <a:t>To suppress opposing nobles, Henry had them paid off in order to prevent wars.</a:t>
            </a:r>
          </a:p>
          <a:p>
            <a:pPr marL="609600" indent="-609600" eaLnBrk="1" hangingPunct="1">
              <a:defRPr/>
            </a:pPr>
            <a:r>
              <a:rPr lang="en-US" sz="3600" b="1" smtClean="0"/>
              <a:t>He adopted policies and undertook projects to improve the lives of all subjects, especially workers and peasants.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8370">
                                            <p:txEl>
                                              <p:pRg st="0" end="0"/>
                                            </p:txEl>
                                          </p:spTgt>
                                        </p:tgtEl>
                                        <p:attrNameLst>
                                          <p:attrName>style.visibility</p:attrName>
                                        </p:attrNameLst>
                                      </p:cBhvr>
                                      <p:to>
                                        <p:strVal val="visible"/>
                                      </p:to>
                                    </p:set>
                                    <p:anim calcmode="discrete" valueType="clr">
                                      <p:cBhvr override="childStyle">
                                        <p:cTn id="7" dur="80"/>
                                        <p:tgtEl>
                                          <p:spTgt spid="5837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8370">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8370">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8370">
                                            <p:txEl>
                                              <p:pRg st="1" end="1"/>
                                            </p:txEl>
                                          </p:spTgt>
                                        </p:tgtEl>
                                        <p:attrNameLst>
                                          <p:attrName>style.visibility</p:attrName>
                                        </p:attrNameLst>
                                      </p:cBhvr>
                                      <p:to>
                                        <p:strVal val="visible"/>
                                      </p:to>
                                    </p:set>
                                    <p:anim calcmode="discrete" valueType="clr">
                                      <p:cBhvr override="childStyle">
                                        <p:cTn id="14" dur="80"/>
                                        <p:tgtEl>
                                          <p:spTgt spid="5837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8370">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58370">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58370">
                                            <p:txEl>
                                              <p:pRg st="2" end="2"/>
                                            </p:txEl>
                                          </p:spTgt>
                                        </p:tgtEl>
                                        <p:attrNameLst>
                                          <p:attrName>style.visibility</p:attrName>
                                        </p:attrNameLst>
                                      </p:cBhvr>
                                      <p:to>
                                        <p:strVal val="visible"/>
                                      </p:to>
                                    </p:set>
                                    <p:anim calcmode="discrete" valueType="clr">
                                      <p:cBhvr override="childStyle">
                                        <p:cTn id="21" dur="80"/>
                                        <p:tgtEl>
                                          <p:spTgt spid="5837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8370">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58370">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0">
      <a:dk1>
        <a:srgbClr val="000514"/>
      </a:dk1>
      <a:lt1>
        <a:srgbClr val="FFFFFF"/>
      </a:lt1>
      <a:dk2>
        <a:srgbClr val="003399"/>
      </a:dk2>
      <a:lt2>
        <a:srgbClr val="99FF66"/>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000514"/>
        </a:dk1>
        <a:lt1>
          <a:srgbClr val="FFFFFF"/>
        </a:lt1>
        <a:dk2>
          <a:srgbClr val="003399"/>
        </a:dk2>
        <a:lt2>
          <a:srgbClr val="99FF66"/>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444</TotalTime>
  <Words>934</Words>
  <Application>Microsoft PowerPoint</Application>
  <PresentationFormat>On-screen Show (4:3)</PresentationFormat>
  <Paragraphs>109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Stream</vt:lpstr>
      <vt:lpstr>Absolutism</vt:lpstr>
      <vt:lpstr>Slide 2</vt:lpstr>
      <vt:lpstr>Slide 3</vt:lpstr>
      <vt:lpstr>Slide 4</vt:lpstr>
      <vt:lpstr>Slide 5</vt:lpstr>
      <vt:lpstr>Absolutism in France</vt:lpstr>
      <vt:lpstr>How they gained power:</vt:lpstr>
      <vt:lpstr>Slide 8</vt:lpstr>
      <vt:lpstr>Slide 9</vt:lpstr>
      <vt:lpstr>Slide 10</vt:lpstr>
      <vt:lpstr>Slide 11</vt:lpstr>
      <vt:lpstr>Slide 12</vt:lpstr>
      <vt:lpstr>Cardinal Richelieu</vt:lpstr>
      <vt:lpstr>Slide 14</vt:lpstr>
      <vt:lpstr>Louis XIII 1610-1643 </vt:lpstr>
      <vt:lpstr>Slide 16</vt:lpstr>
      <vt:lpstr>Slide 17</vt:lpstr>
      <vt:lpstr>Mazarin died in 1661</vt:lpstr>
      <vt:lpstr>Slide 19</vt:lpstr>
      <vt:lpstr>Slide 20</vt:lpstr>
      <vt:lpstr>Slide 21</vt:lpstr>
      <vt:lpstr>Slide 22</vt:lpstr>
      <vt:lpstr>Slide 23</vt:lpstr>
      <vt:lpstr>Slide 24</vt:lpstr>
    </vt:vector>
  </TitlesOfParts>
  <Company>ouhsd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What were the Twelve Tables? How did the Twelve Tables help the plebians?</dc:title>
  <dc:creator>mdcastanon</dc:creator>
  <cp:lastModifiedBy>installer</cp:lastModifiedBy>
  <cp:revision>25</cp:revision>
  <dcterms:created xsi:type="dcterms:W3CDTF">2007-09-11T16:47:06Z</dcterms:created>
  <dcterms:modified xsi:type="dcterms:W3CDTF">2012-10-17T15:45:25Z</dcterms:modified>
</cp:coreProperties>
</file>