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71" r:id="rId5"/>
    <p:sldId id="259" r:id="rId6"/>
    <p:sldId id="263" r:id="rId7"/>
    <p:sldId id="274" r:id="rId8"/>
    <p:sldId id="275" r:id="rId9"/>
    <p:sldId id="260" r:id="rId10"/>
    <p:sldId id="265" r:id="rId11"/>
    <p:sldId id="261" r:id="rId12"/>
    <p:sldId id="262" r:id="rId13"/>
    <p:sldId id="264" r:id="rId14"/>
    <p:sldId id="276" r:id="rId15"/>
    <p:sldId id="266" r:id="rId16"/>
    <p:sldId id="267" r:id="rId17"/>
    <p:sldId id="277" r:id="rId18"/>
    <p:sldId id="268" r:id="rId19"/>
    <p:sldId id="269" r:id="rId20"/>
    <p:sldId id="270" r:id="rId21"/>
    <p:sldId id="272" r:id="rId22"/>
    <p:sldId id="273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2E3FA-8DEF-4E48-9734-6567C3686CFD}" type="datetimeFigureOut">
              <a:rPr lang="en-US"/>
              <a:pPr>
                <a:defRPr/>
              </a:pPr>
              <a:t>10/17/2012</a:t>
            </a:fld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BFADB-5D4E-4E02-A6F8-B2A653AC2D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6F230-185A-4975-A292-C395855F518E}" type="datetimeFigureOut">
              <a:rPr lang="en-US"/>
              <a:pPr>
                <a:defRPr/>
              </a:pPr>
              <a:t>10/17/2012</a:t>
            </a:fld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69BB5-8C50-49D3-8228-E3964530D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C1856-AAD3-4286-960D-B525F5BF2C09}" type="datetimeFigureOut">
              <a:rPr lang="en-US"/>
              <a:pPr>
                <a:defRPr/>
              </a:pPr>
              <a:t>10/17/2012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2A65F-2655-4715-B96F-30C9F01B46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2EE0D4-024A-4937-907B-49C4FA9347EF}" type="datetimeFigureOut">
              <a:rPr lang="en-US"/>
              <a:pPr>
                <a:defRPr/>
              </a:pPr>
              <a:t>10/17/2012</a:t>
            </a:fld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574D16-D3ED-458F-8DD4-CCB4A610F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A72DA1-C073-4B55-9CEE-1D62F2FD23F3}" type="datetimeFigureOut">
              <a:rPr lang="en-US"/>
              <a:pPr>
                <a:defRPr/>
              </a:pPr>
              <a:t>10/17/2012</a:t>
            </a:fld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E1EEC-BC84-40A1-B71C-1AE06E537B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566E23-B204-4DCB-BFA6-F38E3BD96D7B}" type="datetimeFigureOut">
              <a:rPr lang="en-US"/>
              <a:pPr>
                <a:defRPr/>
              </a:pPr>
              <a:t>10/17/2012</a:t>
            </a:fld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F1CFD-506A-4C8E-A928-FAE247758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D7C92B-8391-46B9-ABB5-4E836D64B50D}" type="datetimeFigureOut">
              <a:rPr lang="en-US"/>
              <a:pPr>
                <a:defRPr/>
              </a:pPr>
              <a:t>10/17/2012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A5C5E-144E-4B70-8FA1-C4845903A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17F00-A540-4A74-A141-0B830E4130A9}" type="datetimeFigureOut">
              <a:rPr lang="en-US"/>
              <a:pPr>
                <a:defRPr/>
              </a:pPr>
              <a:t>10/17/2012</a:t>
            </a:fld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B7330C-E077-4032-A218-0341F4CABE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9DE98-E791-489E-9432-0F7EFCD9C2B1}" type="datetimeFigureOut">
              <a:rPr lang="en-US"/>
              <a:pPr>
                <a:defRPr/>
              </a:pPr>
              <a:t>10/17/2012</a:t>
            </a:fld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F9EE96-7111-430C-B24B-32A028E1BB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0AA7B-3FED-4999-8B21-CAA991182FB9}" type="datetimeFigureOut">
              <a:rPr lang="en-US"/>
              <a:pPr>
                <a:defRPr/>
              </a:pPr>
              <a:t>10/17/2012</a:t>
            </a:fld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4B516-94F4-4D19-8F70-828EFB8302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8A35B-FF3A-41AD-B2BA-76AF8844B216}" type="datetimeFigureOut">
              <a:rPr lang="en-US"/>
              <a:pPr>
                <a:defRPr/>
              </a:pPr>
              <a:t>10/17/2012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93F3F-3599-41EE-83F1-2FFDFC286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9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0BE3A79-1670-4B36-AB7A-9395401546BE}" type="datetimeFigureOut">
              <a:rPr lang="en-US"/>
              <a:pPr>
                <a:defRPr/>
              </a:pPr>
              <a:t>10/17/2012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C3CE35-9C5D-4FD7-818D-89E04C463E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1" r:id="rId4"/>
    <p:sldLayoutId id="2147483717" r:id="rId5"/>
    <p:sldLayoutId id="2147483712" r:id="rId6"/>
    <p:sldLayoutId id="2147483718" r:id="rId7"/>
    <p:sldLayoutId id="2147483719" r:id="rId8"/>
    <p:sldLayoutId id="2147483720" r:id="rId9"/>
    <p:sldLayoutId id="2147483713" r:id="rId10"/>
    <p:sldLayoutId id="21474837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zjKBax-tu-M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yTC_s_YWIFI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vwjAb9T6qIs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Western Heritage Since 1300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en-US" dirty="0" smtClean="0"/>
              <a:t>Chapter 12: The Age of Religious Wars </a:t>
            </a:r>
            <a:r>
              <a:rPr lang="en-US" sz="1400" dirty="0" smtClean="0"/>
              <a:t>Pg# 351-378</a:t>
            </a:r>
            <a:endParaRPr lang="en-US" sz="1400" dirty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533400"/>
            <a:ext cx="2667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French Wars of Religion</a:t>
            </a:r>
            <a:endParaRPr lang="en-US" dirty="0"/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1600200"/>
            <a:ext cx="6172200" cy="4267200"/>
          </a:xfrm>
          <a:noFill/>
        </p:spPr>
      </p:pic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1676400" y="5867400"/>
            <a:ext cx="53006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Franklin Gothic Book" pitchFamily="34" charset="0"/>
              </a:rPr>
              <a:t>Home of Henry II of France &amp; Catherine de Medici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French Wars of Religion</a:t>
            </a:r>
            <a:endParaRPr lang="en-US" dirty="0"/>
          </a:p>
        </p:txBody>
      </p:sp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3276600" y="1447800"/>
            <a:ext cx="5837238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Rockwell" pitchFamily="18" charset="0"/>
              </a:rPr>
              <a:t>6. Three families vied for control of France:</a:t>
            </a:r>
          </a:p>
          <a:p>
            <a:r>
              <a:rPr lang="en-US" sz="2000">
                <a:latin typeface="Rockwell" pitchFamily="18" charset="0"/>
              </a:rPr>
              <a:t>    a. Bourbons (south &amp; west)</a:t>
            </a:r>
          </a:p>
          <a:p>
            <a:r>
              <a:rPr lang="en-US" sz="2000">
                <a:latin typeface="Rockwell" pitchFamily="18" charset="0"/>
              </a:rPr>
              <a:t>    b. Montmorency-Chatillons (center)</a:t>
            </a:r>
          </a:p>
          <a:p>
            <a:r>
              <a:rPr lang="en-US" sz="2000">
                <a:latin typeface="Rockwell" pitchFamily="18" charset="0"/>
              </a:rPr>
              <a:t>    c. Guises (east)</a:t>
            </a:r>
          </a:p>
          <a:p>
            <a:r>
              <a:rPr lang="en-US" sz="2000">
                <a:latin typeface="Rockwell" pitchFamily="18" charset="0"/>
              </a:rPr>
              <a:t>7. </a:t>
            </a:r>
            <a:r>
              <a:rPr lang="en-US" sz="2000" u="sng">
                <a:latin typeface="Rockwell" pitchFamily="18" charset="0"/>
              </a:rPr>
              <a:t>Guise</a:t>
            </a:r>
            <a:r>
              <a:rPr lang="en-US" sz="2000">
                <a:latin typeface="Rockwell" pitchFamily="18" charset="0"/>
              </a:rPr>
              <a:t> family controlled Francis II, the </a:t>
            </a:r>
          </a:p>
          <a:p>
            <a:r>
              <a:rPr lang="en-US" sz="2000">
                <a:latin typeface="Rockwell" pitchFamily="18" charset="0"/>
              </a:rPr>
              <a:t>    son of Henry II, as two brothers Cardinals in </a:t>
            </a:r>
          </a:p>
          <a:p>
            <a:r>
              <a:rPr lang="en-US" sz="2000">
                <a:latin typeface="Rockwell" pitchFamily="18" charset="0"/>
              </a:rPr>
              <a:t>    Church, one Henry’s top general, also related </a:t>
            </a:r>
          </a:p>
          <a:p>
            <a:r>
              <a:rPr lang="en-US" sz="2000">
                <a:latin typeface="Rockwell" pitchFamily="18" charset="0"/>
              </a:rPr>
              <a:t>    to Mary, Queen of Scots, widow of Francis II, </a:t>
            </a:r>
          </a:p>
          <a:p>
            <a:r>
              <a:rPr lang="en-US" sz="2000">
                <a:latin typeface="Rockwell" pitchFamily="18" charset="0"/>
              </a:rPr>
              <a:t>    son of Henry, all known as reactionary militant</a:t>
            </a:r>
          </a:p>
          <a:p>
            <a:r>
              <a:rPr lang="en-US" sz="2000">
                <a:latin typeface="Rockwell" pitchFamily="18" charset="0"/>
              </a:rPr>
              <a:t>    Catholics</a:t>
            </a:r>
          </a:p>
          <a:p>
            <a:r>
              <a:rPr lang="en-US" sz="2000">
                <a:latin typeface="Rockwell" pitchFamily="18" charset="0"/>
              </a:rPr>
              <a:t>8. </a:t>
            </a:r>
            <a:r>
              <a:rPr lang="en-US" sz="1200">
                <a:latin typeface="Rockwell" pitchFamily="18" charset="0"/>
              </a:rPr>
              <a:t>a</a:t>
            </a:r>
            <a:r>
              <a:rPr lang="en-US" sz="2000">
                <a:latin typeface="Rockwell" pitchFamily="18" charset="0"/>
              </a:rPr>
              <a:t>Bourbon &amp; </a:t>
            </a:r>
            <a:r>
              <a:rPr lang="en-US" sz="1200">
                <a:latin typeface="Rockwell" pitchFamily="18" charset="0"/>
              </a:rPr>
              <a:t>b</a:t>
            </a:r>
            <a:r>
              <a:rPr lang="en-US" sz="2000">
                <a:latin typeface="Rockwell" pitchFamily="18" charset="0"/>
              </a:rPr>
              <a:t>Montmorency-Chatillon families </a:t>
            </a:r>
          </a:p>
          <a:p>
            <a:r>
              <a:rPr lang="en-US" sz="2000">
                <a:latin typeface="Rockwell" pitchFamily="18" charset="0"/>
              </a:rPr>
              <a:t>    formed ties with Huguenonts</a:t>
            </a:r>
          </a:p>
          <a:p>
            <a:r>
              <a:rPr lang="en-US" sz="2000">
                <a:latin typeface="Rockwell" pitchFamily="18" charset="0"/>
              </a:rPr>
              <a:t>    a. Bourbon prince Louis I, Prince of Conde</a:t>
            </a:r>
          </a:p>
          <a:p>
            <a:r>
              <a:rPr lang="en-US" sz="2000">
                <a:latin typeface="Rockwell" pitchFamily="18" charset="0"/>
              </a:rPr>
              <a:t>    b. Admiral Gaspard de Coligny </a:t>
            </a:r>
          </a:p>
          <a:p>
            <a:r>
              <a:rPr lang="en-US" sz="2000">
                <a:latin typeface="Rockwell" pitchFamily="18" charset="0"/>
              </a:rPr>
              <a:t>    c. both political leaders of French Protestant</a:t>
            </a:r>
          </a:p>
          <a:p>
            <a:r>
              <a:rPr lang="en-US" sz="2000">
                <a:latin typeface="Rockwell" pitchFamily="18" charset="0"/>
              </a:rPr>
              <a:t>        resistance</a:t>
            </a:r>
          </a:p>
        </p:txBody>
      </p:sp>
      <p:pic>
        <p:nvPicPr>
          <p:cNvPr id="2048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838200"/>
            <a:ext cx="1868488" cy="2636838"/>
          </a:xfrm>
          <a:noFill/>
        </p:spPr>
      </p:pic>
      <p:sp>
        <p:nvSpPr>
          <p:cNvPr id="20485" name="TextBox 9"/>
          <p:cNvSpPr txBox="1">
            <a:spLocks noChangeArrowheads="1"/>
          </p:cNvSpPr>
          <p:nvPr/>
        </p:nvSpPr>
        <p:spPr bwMode="auto">
          <a:xfrm>
            <a:off x="0" y="3505200"/>
            <a:ext cx="337502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Franklin Gothic Book" pitchFamily="34" charset="0"/>
              </a:rPr>
              <a:t>Admiral Gaspard de Coligny</a:t>
            </a:r>
          </a:p>
        </p:txBody>
      </p:sp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0"/>
            <a:ext cx="20447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7" name="TextBox 12"/>
          <p:cNvSpPr txBox="1">
            <a:spLocks noChangeArrowheads="1"/>
          </p:cNvSpPr>
          <p:nvPr/>
        </p:nvSpPr>
        <p:spPr bwMode="auto">
          <a:xfrm>
            <a:off x="2057400" y="6400800"/>
            <a:ext cx="26035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Franklin Gothic Book" pitchFamily="34" charset="0"/>
              </a:rPr>
              <a:t>Louis I, Prince of Conde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Appeal of Calvinism</a:t>
            </a:r>
            <a:endParaRPr 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9144000" y="1066800"/>
            <a:ext cx="228600" cy="5791200"/>
          </a:xfrm>
        </p:spPr>
        <p:txBody>
          <a:bodyPr/>
          <a:lstStyle/>
          <a:p>
            <a:pPr marL="457200" indent="-457200" eaLnBrk="1" hangingPunct="1">
              <a:buFont typeface="Franklin Gothic Medium" pitchFamily="34" charset="0"/>
              <a:buAutoNum type="arabicPeriod"/>
            </a:pPr>
            <a:endParaRPr lang="en-US" sz="2000" smtClean="0">
              <a:solidFill>
                <a:schemeClr val="tx1"/>
              </a:solidFill>
              <a:latin typeface="Rockwell" pitchFamily="18" charset="0"/>
            </a:endParaRPr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28575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5"/>
          <p:cNvSpPr txBox="1">
            <a:spLocks noChangeArrowheads="1"/>
          </p:cNvSpPr>
          <p:nvPr/>
        </p:nvSpPr>
        <p:spPr bwMode="auto">
          <a:xfrm>
            <a:off x="3200400" y="1295400"/>
            <a:ext cx="555625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457200" indent="-457200"/>
            <a:r>
              <a:rPr lang="en-US" sz="2000">
                <a:latin typeface="Rockwell" pitchFamily="18" charset="0"/>
              </a:rPr>
              <a:t>1. Huguenots (Protestants) a minority religion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in France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a. 1561, 2,000 Huguenot congregations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     in France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 b. only a majority in two regions of France-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      Dauphine &amp; Languedoc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 c. 2/5’s French aristocracy Huguenot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2. Calvin justified &amp; encouraged resistance of 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Huguenots against Catholic rule in France, 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made Protestant religion viable in France</a:t>
            </a:r>
          </a:p>
          <a:p>
            <a:pPr marL="457200" indent="-457200"/>
            <a:endParaRPr lang="en-US" sz="2000">
              <a:latin typeface="Rockwell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Catherine de Medici &amp; the Guises</a:t>
            </a:r>
            <a:endParaRPr lang="en-US" dirty="0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762000"/>
            <a:ext cx="1905000" cy="3733800"/>
          </a:xfrm>
          <a:noFill/>
        </p:spPr>
      </p:pic>
      <p:pic>
        <p:nvPicPr>
          <p:cNvPr id="22532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1143000"/>
            <a:ext cx="1219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1905000" y="35052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Franklin Gothic Book" pitchFamily="34" charset="0"/>
              </a:rPr>
              <a:t>Francis II</a:t>
            </a:r>
          </a:p>
        </p:txBody>
      </p:sp>
      <p:sp>
        <p:nvSpPr>
          <p:cNvPr id="22534" name="TextBox 8"/>
          <p:cNvSpPr txBox="1">
            <a:spLocks noChangeArrowheads="1"/>
          </p:cNvSpPr>
          <p:nvPr/>
        </p:nvSpPr>
        <p:spPr bwMode="auto">
          <a:xfrm>
            <a:off x="0" y="4495800"/>
            <a:ext cx="2438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Franklin Gothic Book" pitchFamily="34" charset="0"/>
              </a:rPr>
              <a:t>Catherine de Medici</a:t>
            </a:r>
          </a:p>
        </p:txBody>
      </p:sp>
      <p:sp>
        <p:nvSpPr>
          <p:cNvPr id="22535" name="TextBox 9"/>
          <p:cNvSpPr txBox="1">
            <a:spLocks noChangeArrowheads="1"/>
          </p:cNvSpPr>
          <p:nvPr/>
        </p:nvSpPr>
        <p:spPr bwMode="auto">
          <a:xfrm>
            <a:off x="3429000" y="1066800"/>
            <a:ext cx="60579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>
                <a:latin typeface="Rockwell" pitchFamily="18" charset="0"/>
              </a:rPr>
              <a:t>1. Catherine became regent to Francis II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as Francis too young to rule independently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2. Attempts to reconcile Catholic vs 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Protestant issues failed, goal to preserve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monarchy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3. 1562, issued January Edict, which granted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 Protestants right to worship publicaly 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 outside towns-though to worship inside 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 while in towns and hold synods(mtg of 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 Protestant churches)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4. Duke of Guise surprised Protestant 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congregation at Vassy (Champaigne) and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 killed several worshippers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5. Beginning of French Wars of Religion</a:t>
            </a:r>
          </a:p>
        </p:txBody>
      </p:sp>
      <p:pic>
        <p:nvPicPr>
          <p:cNvPr id="2253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4038600"/>
            <a:ext cx="1219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Box 14"/>
          <p:cNvSpPr txBox="1">
            <a:spLocks noChangeArrowheads="1"/>
          </p:cNvSpPr>
          <p:nvPr/>
        </p:nvSpPr>
        <p:spPr bwMode="auto">
          <a:xfrm>
            <a:off x="2209800" y="6324600"/>
            <a:ext cx="205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Franklin Gothic Book" pitchFamily="34" charset="0"/>
              </a:rPr>
              <a:t>Duke of Guise</a:t>
            </a:r>
          </a:p>
        </p:txBody>
      </p:sp>
      <p:pic>
        <p:nvPicPr>
          <p:cNvPr id="2253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4800600"/>
            <a:ext cx="19812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Catherine de </a:t>
            </a:r>
            <a:r>
              <a:rPr lang="en-US" dirty="0" err="1" smtClean="0"/>
              <a:t>Medicis</a:t>
            </a:r>
            <a:endParaRPr lang="en-US" dirty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hlinkClick r:id="rId2"/>
              </a:rPr>
              <a:t>https://www.youtube.com/watch?v=zjKBax-tu-M</a:t>
            </a:r>
            <a:r>
              <a:rPr lang="en-US" smtClean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Peace of Saint-Germaine –en-</a:t>
            </a:r>
            <a:r>
              <a:rPr lang="en-US" dirty="0" err="1" smtClean="0"/>
              <a:t>Laye</a:t>
            </a:r>
            <a:endParaRPr lang="en-US" dirty="0"/>
          </a:p>
        </p:txBody>
      </p:sp>
      <p:pic>
        <p:nvPicPr>
          <p:cNvPr id="2457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143000"/>
            <a:ext cx="4191000" cy="5562600"/>
          </a:xfrm>
          <a:noFill/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838575"/>
            <a:ext cx="472440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7"/>
          <p:cNvSpPr txBox="1">
            <a:spLocks noChangeArrowheads="1"/>
          </p:cNvSpPr>
          <p:nvPr/>
        </p:nvSpPr>
        <p:spPr bwMode="auto">
          <a:xfrm>
            <a:off x="4419600" y="1066800"/>
            <a:ext cx="4632325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en-US" sz="2000">
                <a:latin typeface="Rockwell" pitchFamily="18" charset="0"/>
              </a:rPr>
              <a:t>Series of Wars: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   a. April 1562-March 1563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       Duke of Guise assassinated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   b. 1567-1568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   c.  September 1568-August 1570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        Louis I, Prince of Conde killed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        Huguenot leadership passed to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        Coligny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        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       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Peace of Saint-Germaine –en-</a:t>
            </a:r>
            <a:r>
              <a:rPr lang="en-US" dirty="0" err="1" smtClean="0"/>
              <a:t>Laye</a:t>
            </a:r>
            <a:endParaRPr lang="en-US" dirty="0"/>
          </a:p>
        </p:txBody>
      </p:sp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2895600" y="1066800"/>
            <a:ext cx="6248400" cy="409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Rockwell" pitchFamily="18" charset="0"/>
              </a:rPr>
              <a:t>2. Peace of Saint-Germaine, 1570</a:t>
            </a:r>
          </a:p>
          <a:p>
            <a:r>
              <a:rPr lang="en-US" sz="2000">
                <a:latin typeface="Rockwell" pitchFamily="18" charset="0"/>
              </a:rPr>
              <a:t>    French crown recognized Huguenot political &amp;  </a:t>
            </a:r>
          </a:p>
          <a:p>
            <a:r>
              <a:rPr lang="en-US" sz="2000">
                <a:latin typeface="Rockwell" pitchFamily="18" charset="0"/>
              </a:rPr>
              <a:t>    military power</a:t>
            </a:r>
          </a:p>
          <a:p>
            <a:r>
              <a:rPr lang="en-US" sz="2000">
                <a:latin typeface="Rockwell" pitchFamily="18" charset="0"/>
              </a:rPr>
              <a:t>    a. Huguenots granted religious freedom, right  </a:t>
            </a:r>
          </a:p>
          <a:p>
            <a:r>
              <a:rPr lang="en-US" sz="2000">
                <a:latin typeface="Rockwell" pitchFamily="18" charset="0"/>
              </a:rPr>
              <a:t>        to fortify their own cities</a:t>
            </a:r>
          </a:p>
          <a:p>
            <a:r>
              <a:rPr lang="en-US" sz="2000">
                <a:latin typeface="Rockwell" pitchFamily="18" charset="0"/>
              </a:rPr>
              <a:t>3. Political intrigue as Catherine, a Catholic, sought  </a:t>
            </a:r>
          </a:p>
          <a:p>
            <a:r>
              <a:rPr lang="en-US" sz="2000">
                <a:latin typeface="Rockwell" pitchFamily="18" charset="0"/>
              </a:rPr>
              <a:t>    to balance power between Huguenots &amp; </a:t>
            </a:r>
          </a:p>
          <a:p>
            <a:r>
              <a:rPr lang="en-US" sz="2000">
                <a:latin typeface="Rockwell" pitchFamily="18" charset="0"/>
              </a:rPr>
              <a:t>    Bourbons</a:t>
            </a:r>
          </a:p>
          <a:p>
            <a:r>
              <a:rPr lang="en-US" sz="2000">
                <a:latin typeface="Rockwell" pitchFamily="18" charset="0"/>
              </a:rPr>
              <a:t>     a. she wanted to prevent Huguenot support for </a:t>
            </a:r>
          </a:p>
          <a:p>
            <a:r>
              <a:rPr lang="en-US" sz="2000">
                <a:latin typeface="Rockwell" pitchFamily="18" charset="0"/>
              </a:rPr>
              <a:t>         Dutch Protestants, including military assistance</a:t>
            </a:r>
          </a:p>
          <a:p>
            <a:r>
              <a:rPr lang="en-US" sz="2000">
                <a:latin typeface="Rockwell" pitchFamily="18" charset="0"/>
              </a:rPr>
              <a:t>         because Spain controlled the Netherlands,</a:t>
            </a:r>
          </a:p>
          <a:p>
            <a:r>
              <a:rPr lang="en-US" sz="2000">
                <a:latin typeface="Rockwell" pitchFamily="18" charset="0"/>
              </a:rPr>
              <a:t>         which would have meant war between France</a:t>
            </a:r>
          </a:p>
          <a:p>
            <a:r>
              <a:rPr lang="en-US" sz="2000">
                <a:latin typeface="Rockwell" pitchFamily="18" charset="0"/>
              </a:rPr>
              <a:t>          and Spain, and France was weaker.</a:t>
            </a:r>
          </a:p>
        </p:txBody>
      </p:sp>
      <p:pic>
        <p:nvPicPr>
          <p:cNvPr id="2560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066800"/>
            <a:ext cx="2713038" cy="3657600"/>
          </a:xfrm>
          <a:noFill/>
        </p:spPr>
      </p:pic>
      <p:sp>
        <p:nvSpPr>
          <p:cNvPr id="25605" name="TextBox 5"/>
          <p:cNvSpPr txBox="1">
            <a:spLocks noChangeArrowheads="1"/>
          </p:cNvSpPr>
          <p:nvPr/>
        </p:nvSpPr>
        <p:spPr bwMode="auto">
          <a:xfrm>
            <a:off x="152400" y="4724400"/>
            <a:ext cx="3221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Franklin Gothic Book" pitchFamily="34" charset="0"/>
              </a:rPr>
              <a:t>Queen Catherine de Medici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St. </a:t>
            </a:r>
            <a:r>
              <a:rPr lang="en-US" dirty="0" err="1" smtClean="0"/>
              <a:t>Bartholowmew’s</a:t>
            </a:r>
            <a:r>
              <a:rPr lang="en-US" dirty="0" smtClean="0"/>
              <a:t> Day Massacre</a:t>
            </a:r>
            <a:endParaRPr lang="en-US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hlinkClick r:id="rId2"/>
              </a:rPr>
              <a:t>https://www.youtube.com/watch?v=yTC_s_YWIFI</a:t>
            </a:r>
            <a:r>
              <a:rPr lang="en-US" smtClean="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Saint Bartholomew’s Day Massacre</a:t>
            </a:r>
            <a:endParaRPr lang="en-US" dirty="0"/>
          </a:p>
        </p:txBody>
      </p:sp>
      <p:pic>
        <p:nvPicPr>
          <p:cNvPr id="2765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219200"/>
            <a:ext cx="3657600" cy="5105400"/>
          </a:xfrm>
          <a:noFill/>
        </p:spPr>
      </p:pic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3657600" y="1066800"/>
            <a:ext cx="5486400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>
                <a:latin typeface="Rockwell" pitchFamily="18" charset="0"/>
              </a:rPr>
              <a:t>1. Catherine part of plot to kill Admiral 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Gaspard de Coligny as he was shot by assassin.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a. convinced Charles, Holy Roman Emperor that Huguenot plot to take over France, inspired by Coligny, and to execute all Huguenot leaders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2. August 24, 1572, Coligny &amp; 3,000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others butchered in Paris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a. 20,000 killed overall in France by French Catholics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b. Pope Gregory XIII &amp; Philip of Spain greeted news with celebrations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 c. Philip happy as prevented France from interfering with Netherlands Protestants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 d. St. Bartholomew’s Day massacre became symbol of Catholic oppression over Protestants, world-wide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Protestant Resistance Theory</a:t>
            </a:r>
            <a:endParaRPr lang="en-US" dirty="0"/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3657600" y="1066800"/>
            <a:ext cx="5819775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>
                <a:latin typeface="Rockwell" pitchFamily="18" charset="0"/>
              </a:rPr>
              <a:t>1. Protestant theory of active resistance 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against oppression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a. Luther only approved active resistance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    after Diet of Augsburg, 1530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b. 1550, Lutherans published paper 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     defending right of lower authorities to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     oppose Emperor’s order that all 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     Lutherans return to Catholic fold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c. Calvin taught that lower magistrates had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     right to oppose tyrannical higher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     authority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 d. John Knox, who suffered defeat at the hands of Mary, Queen of Scots, (Catholic) wrote </a:t>
            </a:r>
            <a:r>
              <a:rPr lang="en-US" sz="2000" i="1">
                <a:latin typeface="Rockwell" pitchFamily="18" charset="0"/>
              </a:rPr>
              <a:t>First Blast of Trumpet against the Terrible Regiment of Women (1558)</a:t>
            </a:r>
            <a:r>
              <a:rPr lang="en-US" sz="2000">
                <a:latin typeface="Rockwell" pitchFamily="18" charset="0"/>
              </a:rPr>
              <a:t>, declared removal of heathen tyrant was 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    permissible &amp; Christian duty</a:t>
            </a:r>
          </a:p>
        </p:txBody>
      </p:sp>
      <p:pic>
        <p:nvPicPr>
          <p:cNvPr id="2867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066800"/>
            <a:ext cx="1905000" cy="2286000"/>
          </a:xfrm>
          <a:noFill/>
        </p:spPr>
      </p:pic>
      <p:pic>
        <p:nvPicPr>
          <p:cNvPr id="2867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343400"/>
            <a:ext cx="1905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2209800"/>
            <a:ext cx="1905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Key Topics:</a:t>
            </a:r>
            <a:endParaRPr lang="en-US" dirty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4876800" cy="5791200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Rockwell" pitchFamily="18" charset="0"/>
              </a:rPr>
              <a:t>The War between Calvinists &amp; Catholics in France</a:t>
            </a:r>
          </a:p>
          <a:p>
            <a:pPr eaLnBrk="1" hangingPunct="1"/>
            <a:r>
              <a:rPr lang="en-US" sz="2000" smtClean="0">
                <a:latin typeface="Rockwell" pitchFamily="18" charset="0"/>
              </a:rPr>
              <a:t>The Spanish occupation of the Netherlands(Holland)</a:t>
            </a:r>
          </a:p>
          <a:p>
            <a:pPr eaLnBrk="1" hangingPunct="1"/>
            <a:r>
              <a:rPr lang="en-US" sz="2000" smtClean="0">
                <a:latin typeface="Rockwell" pitchFamily="18" charset="0"/>
              </a:rPr>
              <a:t>The struggle for supremacy between England and Spain</a:t>
            </a:r>
          </a:p>
          <a:p>
            <a:pPr eaLnBrk="1" hangingPunct="1"/>
            <a:r>
              <a:rPr lang="en-US" sz="2000" smtClean="0">
                <a:latin typeface="Rockwell" pitchFamily="18" charset="0"/>
              </a:rPr>
              <a:t>The devastation of central </a:t>
            </a:r>
          </a:p>
          <a:p>
            <a:pPr eaLnBrk="1" hangingPunct="1"/>
            <a:r>
              <a:rPr lang="en-US" sz="2000" smtClean="0">
                <a:latin typeface="Rockwell" pitchFamily="18" charset="0"/>
              </a:rPr>
              <a:t>Europe during the </a:t>
            </a:r>
          </a:p>
          <a:p>
            <a:pPr eaLnBrk="1" hangingPunct="1"/>
            <a:r>
              <a:rPr lang="en-US" sz="2000" smtClean="0">
                <a:latin typeface="Rockwell" pitchFamily="18" charset="0"/>
              </a:rPr>
              <a:t>Thirty Years’ War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3057525"/>
            <a:ext cx="56388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Protestant Resistance Theory</a:t>
            </a:r>
            <a:endParaRPr lang="en-US" dirty="0"/>
          </a:p>
        </p:txBody>
      </p:sp>
      <p:pic>
        <p:nvPicPr>
          <p:cNvPr id="2969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066800"/>
            <a:ext cx="1828800" cy="2362200"/>
          </a:xfrm>
          <a:noFill/>
        </p:spPr>
      </p:pic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3505200" y="1066800"/>
            <a:ext cx="5783263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Rockwell" pitchFamily="18" charset="0"/>
              </a:rPr>
              <a:t>2. Francios Hotman wrote </a:t>
            </a:r>
            <a:r>
              <a:rPr lang="en-US" sz="2000" i="1">
                <a:latin typeface="Rockwell" pitchFamily="18" charset="0"/>
              </a:rPr>
              <a:t>Franco-Gallia, </a:t>
            </a:r>
            <a:r>
              <a:rPr lang="en-US" sz="2000">
                <a:latin typeface="Rockwell" pitchFamily="18" charset="0"/>
              </a:rPr>
              <a:t>1573, </a:t>
            </a:r>
          </a:p>
          <a:p>
            <a:r>
              <a:rPr lang="en-US" sz="2000">
                <a:latin typeface="Rockwell" pitchFamily="18" charset="0"/>
              </a:rPr>
              <a:t>    based on theory that French Estates General </a:t>
            </a:r>
          </a:p>
          <a:p>
            <a:r>
              <a:rPr lang="en-US" sz="2000">
                <a:latin typeface="Rockwell" pitchFamily="18" charset="0"/>
              </a:rPr>
              <a:t>    held higher power than French Kings </a:t>
            </a:r>
          </a:p>
          <a:p>
            <a:r>
              <a:rPr lang="en-US" sz="2000">
                <a:latin typeface="Rockwell" pitchFamily="18" charset="0"/>
              </a:rPr>
              <a:t>3. Theodore Beza wrote </a:t>
            </a:r>
            <a:r>
              <a:rPr lang="en-US" sz="2000" i="1">
                <a:latin typeface="Rockwell" pitchFamily="18" charset="0"/>
              </a:rPr>
              <a:t>On the Right of </a:t>
            </a:r>
          </a:p>
          <a:p>
            <a:r>
              <a:rPr lang="en-US" sz="2000" i="1">
                <a:latin typeface="Rockwell" pitchFamily="18" charset="0"/>
              </a:rPr>
              <a:t>     Magistrates over Their Subjects, (1574), </a:t>
            </a:r>
          </a:p>
          <a:p>
            <a:r>
              <a:rPr lang="en-US" sz="2000" i="1">
                <a:latin typeface="Rockwell" pitchFamily="18" charset="0"/>
              </a:rPr>
              <a:t>     </a:t>
            </a:r>
            <a:r>
              <a:rPr lang="en-US" sz="2000">
                <a:latin typeface="Rockwell" pitchFamily="18" charset="0"/>
              </a:rPr>
              <a:t>justified correction and even overthrow of</a:t>
            </a:r>
          </a:p>
          <a:p>
            <a:r>
              <a:rPr lang="en-US" sz="2000">
                <a:latin typeface="Rockwell" pitchFamily="18" charset="0"/>
              </a:rPr>
              <a:t>     tyrannical rulers by lower authorities</a:t>
            </a:r>
          </a:p>
          <a:p>
            <a:r>
              <a:rPr lang="en-US" sz="2000">
                <a:latin typeface="Rockwell" pitchFamily="18" charset="0"/>
              </a:rPr>
              <a:t>4. Philippe du Plessis Morney wrote </a:t>
            </a:r>
            <a:r>
              <a:rPr lang="en-US" sz="2000" i="1">
                <a:latin typeface="Rockwell" pitchFamily="18" charset="0"/>
              </a:rPr>
              <a:t>Defense</a:t>
            </a:r>
          </a:p>
          <a:p>
            <a:r>
              <a:rPr lang="en-US" sz="2000" i="1">
                <a:latin typeface="Rockwell" pitchFamily="18" charset="0"/>
              </a:rPr>
              <a:t>    of Liberty against Tyrants, (1579), </a:t>
            </a:r>
            <a:r>
              <a:rPr lang="en-US" sz="2000">
                <a:latin typeface="Rockwell" pitchFamily="18" charset="0"/>
              </a:rPr>
              <a:t>admonished</a:t>
            </a:r>
          </a:p>
          <a:p>
            <a:r>
              <a:rPr lang="en-US" sz="2000">
                <a:latin typeface="Rockwell" pitchFamily="18" charset="0"/>
              </a:rPr>
              <a:t>    princes, nobles, magistrates beneath king as</a:t>
            </a:r>
          </a:p>
          <a:p>
            <a:r>
              <a:rPr lang="en-US" sz="2000">
                <a:latin typeface="Rockwell" pitchFamily="18" charset="0"/>
              </a:rPr>
              <a:t>    guardians of the rights of the body politic, </a:t>
            </a:r>
          </a:p>
          <a:p>
            <a:r>
              <a:rPr lang="en-US" sz="2000">
                <a:latin typeface="Rockwell" pitchFamily="18" charset="0"/>
              </a:rPr>
              <a:t>    to take up arms against tyranny in other lands</a:t>
            </a:r>
          </a:p>
        </p:txBody>
      </p:sp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2667000"/>
            <a:ext cx="16160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267200"/>
            <a:ext cx="1828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Rise to Power of Henry of Navarre</a:t>
            </a:r>
            <a:endParaRPr lang="en-US" dirty="0"/>
          </a:p>
        </p:txBody>
      </p:sp>
      <p:pic>
        <p:nvPicPr>
          <p:cNvPr id="3072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143000"/>
            <a:ext cx="3276600" cy="4419600"/>
          </a:xfrm>
          <a:noFill/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152400" y="5562600"/>
            <a:ext cx="23241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Franklin Gothic Book" pitchFamily="34" charset="0"/>
              </a:rPr>
              <a:t>Henry III of France</a:t>
            </a:r>
          </a:p>
        </p:txBody>
      </p:sp>
      <p:sp>
        <p:nvSpPr>
          <p:cNvPr id="30725" name="TextBox 5"/>
          <p:cNvSpPr txBox="1">
            <a:spLocks noChangeArrowheads="1"/>
          </p:cNvSpPr>
          <p:nvPr/>
        </p:nvSpPr>
        <p:spPr bwMode="auto">
          <a:xfrm>
            <a:off x="3429000" y="1066800"/>
            <a:ext cx="60325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/>
            <a:r>
              <a:rPr lang="en-US" sz="2000">
                <a:latin typeface="Rockwell" pitchFamily="18" charset="0"/>
              </a:rPr>
              <a:t>1. Henry III of France (1574-1589), attempted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to steer middle course between Huguenots &amp;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a radical Catholic League, formed in 1576 by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Henry of Guise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a. Henry  received support from moderate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    Catholics &amp; Huguenots who felt survival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    of France greater than religious civil war,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    this </a:t>
            </a:r>
            <a:r>
              <a:rPr lang="en-US" sz="2000" i="1">
                <a:latin typeface="Rockwell" pitchFamily="18" charset="0"/>
              </a:rPr>
              <a:t>politique was prepared to offer </a:t>
            </a:r>
          </a:p>
          <a:p>
            <a:pPr marL="457200" indent="-457200"/>
            <a:r>
              <a:rPr lang="en-US" sz="2000" i="1">
                <a:latin typeface="Rockwell" pitchFamily="18" charset="0"/>
              </a:rPr>
              <a:t>        compromise between religions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2. Peace of Beaulieu, May 1576, granted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Huguenots almost complete religious freedom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3. Peace would not last as Catholic League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forced Henry to return to quest for absolute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religious unity in France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a. Henry removed </a:t>
            </a:r>
            <a:r>
              <a:rPr lang="en-US" sz="2000" i="1">
                <a:latin typeface="Rockwell" pitchFamily="18" charset="0"/>
              </a:rPr>
              <a:t>Peace of Beaulieu</a:t>
            </a:r>
            <a:r>
              <a:rPr lang="en-US" sz="2000">
                <a:latin typeface="Rockwell" pitchFamily="18" charset="0"/>
              </a:rPr>
              <a:t>, </a:t>
            </a:r>
            <a:r>
              <a:rPr lang="en-US" sz="2000" i="1">
                <a:latin typeface="Rockwell" pitchFamily="18" charset="0"/>
              </a:rPr>
              <a:t>October</a:t>
            </a:r>
          </a:p>
          <a:p>
            <a:pPr marL="457200" indent="-457200"/>
            <a:r>
              <a:rPr lang="en-US" sz="2000" i="1">
                <a:latin typeface="Rockwell" pitchFamily="18" charset="0"/>
              </a:rPr>
              <a:t>        1577, again limited Huguenot worship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4. Religious war once again between Catholics &amp;</a:t>
            </a:r>
          </a:p>
          <a:p>
            <a:pPr marL="457200" indent="-457200"/>
            <a:r>
              <a:rPr lang="en-US" sz="2000">
                <a:latin typeface="Rockwell" pitchFamily="18" charset="0"/>
              </a:rPr>
              <a:t>    Huguenots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Rise to Power of Henry of Navarre</a:t>
            </a:r>
            <a:endParaRPr lang="en-US" dirty="0"/>
          </a:p>
        </p:txBody>
      </p:sp>
      <p:pic>
        <p:nvPicPr>
          <p:cNvPr id="3174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4038600"/>
            <a:ext cx="1905000" cy="2489200"/>
          </a:xfrm>
          <a:noFill/>
        </p:spPr>
      </p:pic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0" y="6477000"/>
            <a:ext cx="403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Franklin Gothic Book" pitchFamily="34" charset="0"/>
              </a:rPr>
              <a:t>Henry of Navarre(Henry IV)</a:t>
            </a:r>
          </a:p>
        </p:txBody>
      </p:sp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838200"/>
            <a:ext cx="1981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0" name="TextBox 7"/>
          <p:cNvSpPr txBox="1">
            <a:spLocks noChangeArrowheads="1"/>
          </p:cNvSpPr>
          <p:nvPr/>
        </p:nvSpPr>
        <p:spPr bwMode="auto">
          <a:xfrm>
            <a:off x="0" y="3581400"/>
            <a:ext cx="209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Franklin Gothic Book" pitchFamily="34" charset="0"/>
              </a:rPr>
              <a:t>Henry III of France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81200" y="1066800"/>
            <a:ext cx="7162800" cy="5908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Rockwell" pitchFamily="18" charset="0"/>
              </a:rPr>
              <a:t>5. “Day of the Barricades”, Henry’s attempt to route Catholic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Rockwell" pitchFamily="18" charset="0"/>
              </a:rPr>
              <a:t>    League failed, Henry fled Paris, reduced to fighting with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Rockwell" pitchFamily="18" charset="0"/>
              </a:rPr>
              <a:t>    guerrilla tactics against stronger opponent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Rockwell" pitchFamily="18" charset="0"/>
              </a:rPr>
              <a:t>     a. Had Duke &amp; Cardinal of Guise assassinated upon hearing of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Rockwell" pitchFamily="18" charset="0"/>
              </a:rPr>
              <a:t>         English victory over Spanish Armada in 1588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Rockwell" pitchFamily="18" charset="0"/>
              </a:rPr>
              <a:t>     b. Another Guise led Catholic League against Huguenots, another massacre similar to earlier St. Bart’s massacre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Rockwell" pitchFamily="18" charset="0"/>
              </a:rPr>
              <a:t>      c. Henry struck alliance with Henry of Navarre, Protestant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Rockwell" pitchFamily="18" charset="0"/>
              </a:rPr>
              <a:t>6. Henry III killed by Catholic Dominican Friar after which meant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Rockwell" pitchFamily="18" charset="0"/>
              </a:rPr>
              <a:t>    Henry of Navarre became Henry IV(1589-1610)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Rockwell" pitchFamily="18" charset="0"/>
              </a:rPr>
              <a:t>7. Spanish troops were sent to support French Catholic League as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Rockwell" pitchFamily="18" charset="0"/>
              </a:rPr>
              <a:t>    Spain and Pope did not want Protestant France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Rockwell" pitchFamily="18" charset="0"/>
              </a:rPr>
              <a:t>     a. Henry IV, popular with the troops, tired of religious fighting,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Rockwell" pitchFamily="18" charset="0"/>
              </a:rPr>
              <a:t>         focused on political peace over religious unity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Rockwell" pitchFamily="18" charset="0"/>
              </a:rPr>
              <a:t>8. July 25, 1593, publically abandoned Protestant faith, embraced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Rockwell" pitchFamily="18" charset="0"/>
              </a:rPr>
              <a:t>    traditional &amp; majority religion of France “Paris is worth a mass”,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Rockwell" pitchFamily="18" charset="0"/>
              </a:rPr>
              <a:t>    as felt religious tolerance best way to achieve peace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Rockwell" pitchFamily="18" charset="0"/>
              </a:rPr>
              <a:t>     a. Protestants horrified, Pope Clement VIII skeptical, though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Rockwell" pitchFamily="18" charset="0"/>
              </a:rPr>
              <a:t>         French sided with Henry IV.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Rockwell" pitchFamily="18" charset="0"/>
              </a:rPr>
              <a:t>     b. Catholic League disbanded, 1596, Wars of </a:t>
            </a:r>
            <a:r>
              <a:rPr lang="en-US">
                <a:latin typeface="Rockwell" pitchFamily="18" charset="0"/>
              </a:rPr>
              <a:t>Religion over</a:t>
            </a:r>
            <a:endParaRPr lang="en-US" dirty="0">
              <a:latin typeface="Rockwell" pitchFamily="18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Rockwell" pitchFamily="18" charset="0"/>
              </a:rPr>
              <a:t> 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Chapter Outline:</a:t>
            </a:r>
            <a:endParaRPr lang="en-US" dirty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5715000" cy="5486400"/>
          </a:xfrm>
        </p:spPr>
        <p:txBody>
          <a:bodyPr/>
          <a:lstStyle/>
          <a:p>
            <a:pPr eaLnBrk="1" hangingPunct="1"/>
            <a:r>
              <a:rPr lang="en-US" sz="2000" smtClean="0">
                <a:latin typeface="Rockwell" pitchFamily="18" charset="0"/>
              </a:rPr>
              <a:t>Renewed Religious Struggle</a:t>
            </a:r>
          </a:p>
          <a:p>
            <a:pPr eaLnBrk="1" hangingPunct="1"/>
            <a:r>
              <a:rPr lang="en-US" sz="2000" smtClean="0">
                <a:latin typeface="Rockwell" pitchFamily="18" charset="0"/>
              </a:rPr>
              <a:t>The French Wars of Religion (1562-1598)</a:t>
            </a:r>
          </a:p>
          <a:p>
            <a:pPr eaLnBrk="1" hangingPunct="1"/>
            <a:r>
              <a:rPr lang="en-US" sz="2000" smtClean="0">
                <a:latin typeface="Rockwell" pitchFamily="18" charset="0"/>
              </a:rPr>
              <a:t>Imperial Spain and Philip II (1556-1598)</a:t>
            </a:r>
          </a:p>
          <a:p>
            <a:pPr eaLnBrk="1" hangingPunct="1"/>
            <a:r>
              <a:rPr lang="en-US" sz="2000" smtClean="0">
                <a:latin typeface="Rockwell" pitchFamily="18" charset="0"/>
              </a:rPr>
              <a:t>England and Spain (1553-1603)</a:t>
            </a:r>
          </a:p>
          <a:p>
            <a:pPr eaLnBrk="1" hangingPunct="1"/>
            <a:r>
              <a:rPr lang="en-US" sz="2000" smtClean="0">
                <a:latin typeface="Rockwell" pitchFamily="18" charset="0"/>
              </a:rPr>
              <a:t>The Thirty Years’ War (1618-1648)</a:t>
            </a:r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143000"/>
            <a:ext cx="3200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24200"/>
            <a:ext cx="5638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Europe</a:t>
            </a:r>
            <a:endParaRPr lang="en-US" dirty="0"/>
          </a:p>
        </p:txBody>
      </p:sp>
      <p:pic>
        <p:nvPicPr>
          <p:cNvPr id="13315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71638" y="1712913"/>
            <a:ext cx="5953125" cy="421005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Vocabulary:</a:t>
            </a:r>
            <a:endParaRPr lang="en-US" dirty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3810000" cy="5791200"/>
          </a:xfrm>
        </p:spPr>
        <p:txBody>
          <a:bodyPr/>
          <a:lstStyle/>
          <a:p>
            <a:pPr eaLnBrk="1" hangingPunct="1"/>
            <a:r>
              <a:rPr lang="en-US" sz="2000" smtClean="0">
                <a:solidFill>
                  <a:schemeClr val="tx1"/>
                </a:solidFill>
                <a:latin typeface="Rockwell" pitchFamily="18" charset="0"/>
              </a:rPr>
              <a:t>Presbyters</a:t>
            </a:r>
          </a:p>
          <a:p>
            <a:pPr eaLnBrk="1" hangingPunct="1"/>
            <a:r>
              <a:rPr lang="en-US" sz="2000" smtClean="0">
                <a:solidFill>
                  <a:schemeClr val="tx1"/>
                </a:solidFill>
                <a:latin typeface="Rockwell" pitchFamily="18" charset="0"/>
              </a:rPr>
              <a:t>skepticism</a:t>
            </a:r>
          </a:p>
          <a:p>
            <a:pPr eaLnBrk="1" hangingPunct="1"/>
            <a:r>
              <a:rPr lang="en-US" sz="2000" smtClean="0">
                <a:solidFill>
                  <a:schemeClr val="tx1"/>
                </a:solidFill>
                <a:latin typeface="Rockwell" pitchFamily="18" charset="0"/>
              </a:rPr>
              <a:t>relativism</a:t>
            </a:r>
          </a:p>
          <a:p>
            <a:pPr eaLnBrk="1" hangingPunct="1"/>
            <a:r>
              <a:rPr lang="en-US" sz="2000" smtClean="0">
                <a:solidFill>
                  <a:schemeClr val="tx1"/>
                </a:solidFill>
                <a:latin typeface="Rockwell" pitchFamily="18" charset="0"/>
              </a:rPr>
              <a:t>Thirty Years’ War</a:t>
            </a:r>
          </a:p>
          <a:p>
            <a:pPr eaLnBrk="1" hangingPunct="1"/>
            <a:r>
              <a:rPr lang="en-US" sz="2000" smtClean="0">
                <a:solidFill>
                  <a:schemeClr val="tx1"/>
                </a:solidFill>
                <a:latin typeface="Rockwell" pitchFamily="18" charset="0"/>
              </a:rPr>
              <a:t>Huguenots</a:t>
            </a:r>
          </a:p>
          <a:p>
            <a:pPr eaLnBrk="1" hangingPunct="1"/>
            <a:r>
              <a:rPr lang="en-US" sz="2000" smtClean="0">
                <a:solidFill>
                  <a:schemeClr val="tx1"/>
                </a:solidFill>
                <a:latin typeface="Rockwell" pitchFamily="18" charset="0"/>
              </a:rPr>
              <a:t>Habsburg</a:t>
            </a:r>
          </a:p>
          <a:p>
            <a:pPr eaLnBrk="1" hangingPunct="1"/>
            <a:r>
              <a:rPr lang="en-US" sz="2000" smtClean="0">
                <a:solidFill>
                  <a:schemeClr val="tx1"/>
                </a:solidFill>
                <a:latin typeface="Rockwell" pitchFamily="18" charset="0"/>
              </a:rPr>
              <a:t>colloquy</a:t>
            </a:r>
          </a:p>
          <a:p>
            <a:pPr eaLnBrk="1" hangingPunct="1"/>
            <a:r>
              <a:rPr lang="en-US" sz="2000" smtClean="0">
                <a:solidFill>
                  <a:schemeClr val="tx1"/>
                </a:solidFill>
                <a:latin typeface="Rockwell" pitchFamily="18" charset="0"/>
              </a:rPr>
              <a:t>synod</a:t>
            </a:r>
          </a:p>
          <a:p>
            <a:pPr eaLnBrk="1" hangingPunct="1"/>
            <a:r>
              <a:rPr lang="en-US" sz="2000" smtClean="0">
                <a:solidFill>
                  <a:schemeClr val="tx1"/>
                </a:solidFill>
                <a:latin typeface="Rockwell" pitchFamily="18" charset="0"/>
              </a:rPr>
              <a:t>Edict of Nantes</a:t>
            </a:r>
          </a:p>
          <a:p>
            <a:pPr eaLnBrk="1" hangingPunct="1"/>
            <a:r>
              <a:rPr lang="en-US" sz="2000" smtClean="0">
                <a:solidFill>
                  <a:schemeClr val="tx1"/>
                </a:solidFill>
                <a:latin typeface="Rockwell" pitchFamily="18" charset="0"/>
              </a:rPr>
              <a:t>Fuggers</a:t>
            </a:r>
          </a:p>
          <a:p>
            <a:pPr eaLnBrk="1" hangingPunct="1"/>
            <a:r>
              <a:rPr lang="en-US" sz="2000" smtClean="0">
                <a:solidFill>
                  <a:schemeClr val="tx1"/>
                </a:solidFill>
                <a:latin typeface="Rockwell" pitchFamily="18" charset="0"/>
              </a:rPr>
              <a:t>escorial</a:t>
            </a:r>
          </a:p>
          <a:p>
            <a:pPr eaLnBrk="1" hangingPunct="1"/>
            <a:r>
              <a:rPr lang="en-US" sz="2000" smtClean="0">
                <a:solidFill>
                  <a:schemeClr val="tx1"/>
                </a:solidFill>
                <a:latin typeface="Rockwell" pitchFamily="18" charset="0"/>
              </a:rPr>
              <a:t>regicide</a:t>
            </a:r>
          </a:p>
          <a:p>
            <a:pPr eaLnBrk="1" hangingPunct="1"/>
            <a:r>
              <a:rPr lang="en-US" sz="2000" smtClean="0">
                <a:solidFill>
                  <a:schemeClr val="tx1"/>
                </a:solidFill>
                <a:latin typeface="Rockwell" pitchFamily="18" charset="0"/>
              </a:rPr>
              <a:t>semi-autonomous</a:t>
            </a:r>
          </a:p>
          <a:p>
            <a:pPr eaLnBrk="1" hangingPunct="1"/>
            <a:r>
              <a:rPr lang="en-US" sz="2000" smtClean="0">
                <a:solidFill>
                  <a:schemeClr val="tx1"/>
                </a:solidFill>
                <a:latin typeface="Rockwell" pitchFamily="18" charset="0"/>
              </a:rPr>
              <a:t>hierarchical</a:t>
            </a:r>
          </a:p>
          <a:p>
            <a:pPr eaLnBrk="1" hangingPunct="1"/>
            <a:r>
              <a:rPr lang="en-US" sz="2000" smtClean="0">
                <a:solidFill>
                  <a:schemeClr val="tx1"/>
                </a:solidFill>
                <a:latin typeface="Rockwell" pitchFamily="18" charset="0"/>
              </a:rPr>
              <a:t>secular principaliti</a:t>
            </a:r>
            <a:r>
              <a:rPr lang="en-US" sz="2000" smtClean="0">
                <a:latin typeface="Rockwell" pitchFamily="18" charset="0"/>
              </a:rPr>
              <a:t>es</a:t>
            </a:r>
          </a:p>
        </p:txBody>
      </p:sp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2438400" y="1066800"/>
            <a:ext cx="5084763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>
                <a:latin typeface="Rockwell" pitchFamily="18" charset="0"/>
              </a:rPr>
              <a:t>Imperial Diet</a:t>
            </a:r>
          </a:p>
          <a:p>
            <a:pPr>
              <a:buFont typeface="Wingdings" pitchFamily="2" charset="2"/>
              <a:buChar char="v"/>
            </a:pPr>
            <a:r>
              <a:rPr lang="en-US" sz="2000">
                <a:latin typeface="Rockwell" pitchFamily="18" charset="0"/>
              </a:rPr>
              <a:t>Treaty of Westphalia</a:t>
            </a:r>
          </a:p>
          <a:p>
            <a:pPr>
              <a:buFont typeface="Wingdings" pitchFamily="2" charset="2"/>
              <a:buChar char="v"/>
            </a:pPr>
            <a:r>
              <a:rPr lang="en-US" sz="2000">
                <a:latin typeface="Rockwell" pitchFamily="18" charset="0"/>
              </a:rPr>
              <a:t>baroque</a:t>
            </a:r>
          </a:p>
          <a:p>
            <a:pPr>
              <a:buFont typeface="Wingdings" pitchFamily="2" charset="2"/>
              <a:buChar char="v"/>
            </a:pPr>
            <a:r>
              <a:rPr lang="en-US" sz="2000">
                <a:latin typeface="Rockwell" pitchFamily="18" charset="0"/>
              </a:rPr>
              <a:t>congregationalist</a:t>
            </a:r>
          </a:p>
          <a:p>
            <a:pPr>
              <a:buFont typeface="Wingdings" pitchFamily="2" charset="2"/>
              <a:buChar char="v"/>
            </a:pPr>
            <a:r>
              <a:rPr lang="en-US" sz="2000">
                <a:latin typeface="Rockwell" pitchFamily="18" charset="0"/>
              </a:rPr>
              <a:t>Counter-Reformation</a:t>
            </a:r>
          </a:p>
          <a:p>
            <a:pPr>
              <a:buFont typeface="Wingdings" pitchFamily="2" charset="2"/>
              <a:buChar char="v"/>
            </a:pPr>
            <a:r>
              <a:rPr lang="en-US" sz="2000">
                <a:latin typeface="Rockwell" pitchFamily="18" charset="0"/>
              </a:rPr>
              <a:t>politique</a:t>
            </a:r>
          </a:p>
          <a:p>
            <a:pPr>
              <a:buFont typeface="Wingdings" pitchFamily="2" charset="2"/>
              <a:buChar char="v"/>
            </a:pPr>
            <a:r>
              <a:rPr lang="en-US" sz="2000">
                <a:latin typeface="Rockwell" pitchFamily="18" charset="0"/>
              </a:rPr>
              <a:t>Presbyterians</a:t>
            </a:r>
          </a:p>
          <a:p>
            <a:pPr>
              <a:buFont typeface="Wingdings" pitchFamily="2" charset="2"/>
              <a:buChar char="v"/>
            </a:pPr>
            <a:r>
              <a:rPr lang="en-US" sz="2000">
                <a:latin typeface="Rockwell" pitchFamily="18" charset="0"/>
              </a:rPr>
              <a:t>Thirty-Nine Articles (1563)</a:t>
            </a: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5500" y="3657600"/>
            <a:ext cx="45085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1066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Renewed Religious </a:t>
            </a:r>
            <a:r>
              <a:rPr lang="en-US" dirty="0" err="1" smtClean="0"/>
              <a:t>STruggle</a:t>
            </a:r>
            <a:endParaRPr lang="en-US" dirty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315200" y="685800"/>
            <a:ext cx="1828800" cy="3276600"/>
          </a:xfrm>
          <a:noFill/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219200"/>
            <a:ext cx="19304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05400" y="3657600"/>
            <a:ext cx="20955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219200"/>
            <a:ext cx="23241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TextBox 10"/>
          <p:cNvSpPr txBox="1">
            <a:spLocks noChangeArrowheads="1"/>
          </p:cNvSpPr>
          <p:nvPr/>
        </p:nvSpPr>
        <p:spPr bwMode="auto">
          <a:xfrm>
            <a:off x="457200" y="4419600"/>
            <a:ext cx="26336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Franklin Gothic Book" pitchFamily="34" charset="0"/>
              </a:rPr>
              <a:t>Roman Catholic Church</a:t>
            </a:r>
          </a:p>
          <a:p>
            <a:pPr algn="ctr"/>
            <a:r>
              <a:rPr lang="en-US">
                <a:latin typeface="Franklin Gothic Book" pitchFamily="34" charset="0"/>
              </a:rPr>
              <a:t>                vs</a:t>
            </a:r>
          </a:p>
          <a:p>
            <a:pPr algn="ctr"/>
            <a:r>
              <a:rPr lang="en-US">
                <a:latin typeface="Franklin Gothic Book" pitchFamily="34" charset="0"/>
              </a:rPr>
              <a:t> Protestantism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Map of Europe: 16</a:t>
            </a:r>
            <a:r>
              <a:rPr lang="en-US" baseline="30000" dirty="0" smtClean="0"/>
              <a:t>th</a:t>
            </a:r>
            <a:r>
              <a:rPr lang="en-US" dirty="0" smtClean="0"/>
              <a:t> &amp; 17</a:t>
            </a:r>
            <a:r>
              <a:rPr lang="en-US" baseline="30000" dirty="0" smtClean="0"/>
              <a:t>th</a:t>
            </a:r>
            <a:r>
              <a:rPr lang="en-US" dirty="0" smtClean="0"/>
              <a:t> Century </a:t>
            </a:r>
            <a:endParaRPr lang="en-US" dirty="0"/>
          </a:p>
        </p:txBody>
      </p:sp>
      <p:pic>
        <p:nvPicPr>
          <p:cNvPr id="16387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1219200"/>
            <a:ext cx="8839200" cy="5486400"/>
          </a:xfr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St. </a:t>
            </a:r>
            <a:r>
              <a:rPr lang="en-US" dirty="0" err="1" smtClean="0"/>
              <a:t>Bartholomews</a:t>
            </a:r>
            <a:r>
              <a:rPr lang="en-US" dirty="0" smtClean="0"/>
              <a:t> Day Massacre</a:t>
            </a:r>
            <a:endParaRPr lang="en-US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hlinkClick r:id="rId2"/>
              </a:rPr>
              <a:t>https://www.youtube.com/watch?v=vwjAb9T6qIs</a:t>
            </a:r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French Wars of Religion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86200" y="1143000"/>
            <a:ext cx="5780088" cy="5940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Rockwell" pitchFamily="18" charset="0"/>
              </a:rPr>
              <a:t>Catholicism </a:t>
            </a:r>
            <a:r>
              <a:rPr lang="en-US" sz="2000" dirty="0" err="1">
                <a:latin typeface="Rockwell" pitchFamily="18" charset="0"/>
              </a:rPr>
              <a:t>vs</a:t>
            </a:r>
            <a:r>
              <a:rPr lang="en-US" sz="2000" dirty="0">
                <a:latin typeface="Rockwell" pitchFamily="18" charset="0"/>
              </a:rPr>
              <a:t> Protestantism in France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Rockwell" pitchFamily="18" charset="0"/>
              </a:rPr>
              <a:t>1. French Protestants known as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>
                <a:latin typeface="Rockwell" pitchFamily="18" charset="0"/>
              </a:rPr>
              <a:t>    Huguenots, </a:t>
            </a:r>
            <a:r>
              <a:rPr lang="en-US" sz="2000" dirty="0">
                <a:latin typeface="Rockwell" pitchFamily="18" charset="0"/>
              </a:rPr>
              <a:t>derived from Besancon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Rockwell" pitchFamily="18" charset="0"/>
              </a:rPr>
              <a:t>    </a:t>
            </a:r>
            <a:r>
              <a:rPr lang="en-US" sz="2000" dirty="0" err="1">
                <a:latin typeface="Rockwell" pitchFamily="18" charset="0"/>
              </a:rPr>
              <a:t>Hugues</a:t>
            </a:r>
            <a:r>
              <a:rPr lang="en-US" sz="2000" dirty="0">
                <a:latin typeface="Rockwell" pitchFamily="18" charset="0"/>
              </a:rPr>
              <a:t>, leader of Geneva’s political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Rockwell" pitchFamily="18" charset="0"/>
              </a:rPr>
              <a:t>    revolt against House of Savoy in the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Rockwell" pitchFamily="18" charset="0"/>
              </a:rPr>
              <a:t>    1520’s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Rockwell" pitchFamily="18" charset="0"/>
              </a:rPr>
              <a:t>2. Anti-Protestant feelings throughout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Rockwell" pitchFamily="18" charset="0"/>
              </a:rPr>
              <a:t>    France common, persecution as well.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Rockwell" pitchFamily="18" charset="0"/>
              </a:rPr>
              <a:t>3. 1540, Edict of </a:t>
            </a:r>
            <a:r>
              <a:rPr lang="en-US" sz="2000" dirty="0" err="1">
                <a:latin typeface="Rockwell" pitchFamily="18" charset="0"/>
              </a:rPr>
              <a:t>Fontainbleau</a:t>
            </a:r>
            <a:r>
              <a:rPr lang="en-US" sz="2000" dirty="0">
                <a:latin typeface="Rockwell" pitchFamily="18" charset="0"/>
              </a:rPr>
              <a:t> subjected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Rockwell" pitchFamily="18" charset="0"/>
              </a:rPr>
              <a:t>     French Protestants to Inquisition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Rockwell" pitchFamily="18" charset="0"/>
              </a:rPr>
              <a:t>     a. Catholic imprisonment/torture to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Rockwell" pitchFamily="18" charset="0"/>
              </a:rPr>
              <a:t>       recant Protestant beliefs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Rockwell" pitchFamily="18" charset="0"/>
              </a:rPr>
              <a:t>4. French monarchs including Henry II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Rockwell" pitchFamily="18" charset="0"/>
              </a:rPr>
              <a:t>    (1547-1559), enacted laws against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Rockwell" pitchFamily="18" charset="0"/>
              </a:rPr>
              <a:t>     Protestant worship/public gatherings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Rockwell" pitchFamily="18" charset="0"/>
              </a:rPr>
              <a:t>5. Henry II’s death due to accident, son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Rockwell" pitchFamily="18" charset="0"/>
              </a:rPr>
              <a:t>    took over only to die a year later,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latin typeface="Rockwell" pitchFamily="18" charset="0"/>
              </a:rPr>
              <a:t>    opened rule for other families of France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Rockwell" pitchFamily="18" charset="0"/>
            </a:endParaRPr>
          </a:p>
        </p:txBody>
      </p:sp>
      <p:pic>
        <p:nvPicPr>
          <p:cNvPr id="1843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2400" y="685800"/>
            <a:ext cx="2286000" cy="2514600"/>
          </a:xfrm>
          <a:noFill/>
        </p:spPr>
      </p:pic>
      <p:sp>
        <p:nvSpPr>
          <p:cNvPr id="18437" name="TextBox 7"/>
          <p:cNvSpPr txBox="1">
            <a:spLocks noChangeArrowheads="1"/>
          </p:cNvSpPr>
          <p:nvPr/>
        </p:nvSpPr>
        <p:spPr bwMode="auto">
          <a:xfrm>
            <a:off x="152400" y="3200400"/>
            <a:ext cx="233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Franklin Gothic Book" pitchFamily="34" charset="0"/>
              </a:rPr>
              <a:t>Henry II of France</a:t>
            </a:r>
          </a:p>
        </p:txBody>
      </p:sp>
      <p:pic>
        <p:nvPicPr>
          <p:cNvPr id="1843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505200"/>
            <a:ext cx="17526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10"/>
          <p:cNvSpPr txBox="1">
            <a:spLocks noChangeArrowheads="1"/>
          </p:cNvSpPr>
          <p:nvPr/>
        </p:nvSpPr>
        <p:spPr bwMode="auto">
          <a:xfrm>
            <a:off x="152400" y="6477000"/>
            <a:ext cx="2286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Franklin Gothic Book" pitchFamily="34" charset="0"/>
              </a:rPr>
              <a:t>Catherine de Medici</a:t>
            </a:r>
          </a:p>
        </p:txBody>
      </p:sp>
      <p:pic>
        <p:nvPicPr>
          <p:cNvPr id="184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38400" y="3276600"/>
            <a:ext cx="14859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TextBox 13"/>
          <p:cNvSpPr txBox="1">
            <a:spLocks noChangeArrowheads="1"/>
          </p:cNvSpPr>
          <p:nvPr/>
        </p:nvSpPr>
        <p:spPr bwMode="auto">
          <a:xfrm>
            <a:off x="2438400" y="6096000"/>
            <a:ext cx="1371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Franklin Gothic Book" pitchFamily="34" charset="0"/>
              </a:rPr>
              <a:t>Francis II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234</TotalTime>
  <Words>1513</Words>
  <Application>Microsoft Office PowerPoint</Application>
  <PresentationFormat>On-screen Show (4:3)</PresentationFormat>
  <Paragraphs>230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Arial</vt:lpstr>
      <vt:lpstr>Franklin Gothic Medium</vt:lpstr>
      <vt:lpstr>Franklin Gothic Book</vt:lpstr>
      <vt:lpstr>Wingdings 2</vt:lpstr>
      <vt:lpstr>Calibri</vt:lpstr>
      <vt:lpstr>Rockwell</vt:lpstr>
      <vt:lpstr>Wingdings</vt:lpstr>
      <vt:lpstr>Trek</vt:lpstr>
      <vt:lpstr>The Western Heritage Since 1300 </vt:lpstr>
      <vt:lpstr>Key Topics:</vt:lpstr>
      <vt:lpstr>Chapter Outline:</vt:lpstr>
      <vt:lpstr>Europe</vt:lpstr>
      <vt:lpstr>Vocabulary:</vt:lpstr>
      <vt:lpstr>Renewed Religious STruggle</vt:lpstr>
      <vt:lpstr>Map of Europe: 16th &amp; 17th Century </vt:lpstr>
      <vt:lpstr>St. Bartholomews Day Massacre</vt:lpstr>
      <vt:lpstr>The French Wars of Religion</vt:lpstr>
      <vt:lpstr>The French Wars of Religion</vt:lpstr>
      <vt:lpstr>The French Wars of Religion</vt:lpstr>
      <vt:lpstr>Appeal of Calvinism</vt:lpstr>
      <vt:lpstr>Catherine de Medici &amp; the Guises</vt:lpstr>
      <vt:lpstr>Catherine de Medicis</vt:lpstr>
      <vt:lpstr>The Peace of Saint-Germaine –en-Laye</vt:lpstr>
      <vt:lpstr>The Peace of Saint-Germaine –en-Laye</vt:lpstr>
      <vt:lpstr>St. Bartholowmew’s Day Massacre</vt:lpstr>
      <vt:lpstr>Saint Bartholomew’s Day Massacre</vt:lpstr>
      <vt:lpstr>Protestant Resistance Theory</vt:lpstr>
      <vt:lpstr>Protestant Resistance Theory</vt:lpstr>
      <vt:lpstr>The Rise to Power of Henry of Navarre</vt:lpstr>
      <vt:lpstr>The Rise to Power of Henry of Navarre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Western Heritage Since 1300</dc:title>
  <dc:creator>Owner</dc:creator>
  <cp:lastModifiedBy>installer</cp:lastModifiedBy>
  <cp:revision>25</cp:revision>
  <dcterms:created xsi:type="dcterms:W3CDTF">2010-10-11T03:06:55Z</dcterms:created>
  <dcterms:modified xsi:type="dcterms:W3CDTF">2012-10-17T14:59:04Z</dcterms:modified>
</cp:coreProperties>
</file>