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7" r:id="rId4"/>
    <p:sldId id="273" r:id="rId5"/>
    <p:sldId id="266" r:id="rId6"/>
    <p:sldId id="268" r:id="rId7"/>
    <p:sldId id="269" r:id="rId8"/>
    <p:sldId id="270" r:id="rId9"/>
    <p:sldId id="272" r:id="rId10"/>
    <p:sldId id="271" r:id="rId11"/>
    <p:sldId id="260" r:id="rId12"/>
    <p:sldId id="257" r:id="rId13"/>
    <p:sldId id="263" r:id="rId14"/>
    <p:sldId id="274" r:id="rId15"/>
    <p:sldId id="275" r:id="rId16"/>
    <p:sldId id="259" r:id="rId17"/>
    <p:sldId id="261" r:id="rId18"/>
    <p:sldId id="264" r:id="rId19"/>
    <p:sldId id="262" r:id="rId20"/>
  </p:sldIdLst>
  <p:sldSz cx="9144000" cy="6858000" type="screen4x3"/>
  <p:notesSz cx="6858000" cy="9144000"/>
  <p:embeddedFontLst>
    <p:embeddedFont>
      <p:font typeface="Comic Sans MS" pitchFamily="66" charset="0"/>
      <p:regular r:id="rId22"/>
      <p:bold r:id="rId23"/>
    </p:embeddedFont>
    <p:embeddedFont>
      <p:font typeface="Paganini-Light" pitchFamily="2" charset="0"/>
      <p:regular r:id="rId24"/>
    </p:embeddedFont>
    <p:embeddedFont>
      <p:font typeface="Lucida Calligraphy" pitchFamily="66" charset="0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526558-9B0B-40C6-95E8-F8ED5DF2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D71FC-B9B6-4A73-9F0B-B496C0B200BE}" type="slidenum">
              <a:rPr lang="en-US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65541-3B57-4CC3-970B-4B83CD34185C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F2F94-EA03-4560-A988-706D6A7FDD0F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B8726-1431-446A-8323-AA70E888FF91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ED256-D7DF-4DBC-A9FD-11DC602C17C4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7AE82-B17D-4AFB-999B-0449D883F161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F7C24-EE28-4668-972B-37AED1D5E4AA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8552C-EEC0-4FEE-968E-356DECFA8812}" type="slidenum">
              <a:rPr lang="en-US"/>
              <a:pPr/>
              <a:t>17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D91C3-6137-4D1F-A673-23F88563BE62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AFD67-B5AA-40AC-AFB7-05498D49C3FA}" type="slidenum">
              <a:rPr lang="en-US"/>
              <a:pPr/>
              <a:t>19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CE903-3CB9-4A65-989C-CBAFF8F9B9AE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961CF-535B-42F2-A307-F38AA023E6BD}" type="slidenum">
              <a:rPr lang="en-US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936C7-C18D-41A5-B7F3-4AAAD4913731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8C99F-D110-4A7B-9ACA-B7C55CA30890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71E7A-BCBE-4022-93CB-D8184E9028AA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4908C-3053-4A8A-B168-1E79FF1DCB14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15BAE-85FC-480C-8A15-0E3748DFB810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CEAE7-689D-4E8B-AF04-F9F30F1C6AD6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868F-2964-4BED-A0D1-ECDB097F1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3027-AB4A-4D66-B375-1379687F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4DEE-39CF-420F-B1DF-8FAC97F35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332F-B734-470E-996B-22E691720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099F7-43E0-4C4D-A5A8-3F7E1D68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8BCD-11DB-4972-880C-9F5630F4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9105-1754-4263-A30A-3DC8104B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A105-A6A4-4ACC-9984-9C9500BA2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B194-FF08-4196-8FC2-7B7F7425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1105-189F-4353-A51C-07AF39C19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7C7E-67CE-4570-8BF9-24D9E707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61779E-B454-445A-ADDC-A63899A5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1219200"/>
            <a:ext cx="6705600" cy="28194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smtClean="0">
                <a:latin typeface="Paganini-Light" pitchFamily="2" charset="0"/>
              </a:rPr>
              <a:t>The New Monarchies:</a:t>
            </a:r>
            <a:br>
              <a:rPr lang="en-US" sz="7200" smtClean="0">
                <a:latin typeface="Paganini-Light" pitchFamily="2" charset="0"/>
              </a:rPr>
            </a:br>
            <a:r>
              <a:rPr lang="en-US" sz="4800" smtClean="0">
                <a:latin typeface="Paganini-Light" pitchFamily="2" charset="0"/>
              </a:rPr>
              <a:t>15</a:t>
            </a:r>
            <a:r>
              <a:rPr lang="en-US" sz="4800" baseline="30000" smtClean="0">
                <a:latin typeface="Paganini-Light" pitchFamily="2" charset="0"/>
              </a:rPr>
              <a:t>c</a:t>
            </a:r>
            <a:r>
              <a:rPr lang="en-US" sz="4800" smtClean="0">
                <a:latin typeface="Paganini-Light" pitchFamily="2" charset="0"/>
              </a:rPr>
              <a:t> – 16</a:t>
            </a:r>
            <a:r>
              <a:rPr lang="en-US" sz="4800" baseline="30000" smtClean="0">
                <a:latin typeface="Paganini-Light" pitchFamily="2" charset="0"/>
              </a:rPr>
              <a:t>c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05000" y="5156200"/>
            <a:ext cx="5334000" cy="711200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ffectLst>
            <a:prstShdw prst="shdw17" dist="17961" dir="2700000">
              <a:srgbClr val="007A5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CC99FF"/>
                </a:solidFill>
                <a:latin typeface="Comic Sans MS" pitchFamily="66" charset="0"/>
              </a:rPr>
              <a:t>Ms. Susan M. Pojer</a:t>
            </a:r>
            <a:br>
              <a:rPr lang="en-US" sz="2000" b="1">
                <a:solidFill>
                  <a:srgbClr val="CC99FF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CC99FF"/>
                </a:solidFill>
                <a:latin typeface="Comic Sans MS" pitchFamily="66" charset="0"/>
              </a:rPr>
              <a:t>Horace Greeley H.S.    Chappaqua, 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Ferdinand &amp; Isabella of Spain</a:t>
            </a:r>
            <a:endParaRPr lang="en-US" sz="4400" baseline="30000" smtClean="0">
              <a:latin typeface="Paganini-Light" pitchFamily="2" charset="0"/>
            </a:endParaRPr>
          </a:p>
        </p:txBody>
      </p:sp>
      <p:pic>
        <p:nvPicPr>
          <p:cNvPr id="11267" name="Picture 4" descr="Madonna of the Monarchs-Ferdinand&amp;Isabella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362200" y="1143000"/>
            <a:ext cx="4391025" cy="491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905000" y="6248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CC99FF"/>
                </a:solidFill>
                <a:latin typeface="Comic Sans MS" pitchFamily="66" charset="0"/>
              </a:rPr>
              <a:t>The Madonna of the Monarchs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Kingdoms of Spain:  1492</a:t>
            </a:r>
          </a:p>
        </p:txBody>
      </p:sp>
      <p:pic>
        <p:nvPicPr>
          <p:cNvPr id="12291" name="Picture 5" descr="c13m03"/>
          <p:cNvPicPr preferRelativeResize="0"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914400" y="1066800"/>
            <a:ext cx="7467600" cy="5414963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Empire of Charles V</a:t>
            </a:r>
          </a:p>
        </p:txBody>
      </p:sp>
      <p:pic>
        <p:nvPicPr>
          <p:cNvPr id="13315" name="Picture 7" descr="map-Empire of Charles V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793750" y="1066800"/>
            <a:ext cx="7740650" cy="5554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The Empire of Philip II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295400" y="914400"/>
            <a:ext cx="6629400" cy="5684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The Holy Roman Empire: Late 1512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666875" y="923925"/>
            <a:ext cx="5810250" cy="5705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The Holy Roman Empire: Late 16</a:t>
            </a:r>
            <a:r>
              <a:rPr lang="en-US" baseline="30000" smtClean="0">
                <a:latin typeface="Paganini-Light" pitchFamily="2" charset="0"/>
              </a:rPr>
              <a:t>c</a:t>
            </a:r>
            <a:r>
              <a:rPr lang="en-US" smtClean="0">
                <a:latin typeface="Paganini-Light" pitchFamily="2" charset="0"/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2025" t="2016" r="2785" b="1259"/>
          <a:stretch>
            <a:fillRect/>
          </a:stretch>
        </p:blipFill>
        <p:spPr bwMode="auto">
          <a:xfrm>
            <a:off x="1981200" y="914400"/>
            <a:ext cx="5595938" cy="571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Central Europe in 1600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2185988" y="990600"/>
            <a:ext cx="4772025" cy="5600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The Growth of the Ottoman Empire</a:t>
            </a:r>
          </a:p>
        </p:txBody>
      </p:sp>
      <p:pic>
        <p:nvPicPr>
          <p:cNvPr id="18435" name="Picture 11" descr="map-ottoman-empire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219200" y="1190625"/>
            <a:ext cx="6781800" cy="531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The Battle of Lepanto, 1571</a:t>
            </a:r>
          </a:p>
        </p:txBody>
      </p:sp>
      <p:pic>
        <p:nvPicPr>
          <p:cNvPr id="19459" name="Picture 4" descr="The_Battle_of_Lepanto_by_Paolo_Verone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19200"/>
            <a:ext cx="41402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84582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Paganini-Light" pitchFamily="2" charset="0"/>
              </a:rPr>
              <a:t>Eastern Europe in 1550</a:t>
            </a:r>
          </a:p>
        </p:txBody>
      </p:sp>
      <p:pic>
        <p:nvPicPr>
          <p:cNvPr id="20483" name="Picture 4" descr="map-Eastern Europe-1550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2560" t="3687" r="5237" b="15135"/>
          <a:stretch>
            <a:fillRect/>
          </a:stretch>
        </p:blipFill>
        <p:spPr bwMode="auto">
          <a:xfrm>
            <a:off x="762000" y="1600200"/>
            <a:ext cx="7696200" cy="4346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Characteristics of the New Monarchies</a:t>
            </a:r>
            <a:endParaRPr lang="en-US" sz="4400" baseline="30000" smtClean="0">
              <a:latin typeface="Paganini-Light" pitchFamily="2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1439863"/>
            <a:ext cx="80010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They offered the institution of monarchy as a guarantee of law and order.</a:t>
            </a:r>
          </a:p>
          <a:p>
            <a:pPr marL="465138" indent="-465138"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They proclaimed that hereditary monarchy was the legitimate form of public power </a:t>
            </a:r>
            <a:r>
              <a:rPr lang="en-US" sz="24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all should accept this without resistance.</a:t>
            </a:r>
          </a:p>
          <a:p>
            <a:pPr marL="465138" indent="-465138"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They enlisted the support of the middle class in the towns  tired of the local power of feudal nobles.</a:t>
            </a:r>
          </a:p>
          <a:p>
            <a:pPr marL="465138" indent="-465138"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They would have to get their monarchies sufficiently organized &amp; their finances into reliable order.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Characteristics of the New Monarchies</a:t>
            </a:r>
            <a:endParaRPr lang="en-US" sz="4400" baseline="30000" smtClean="0">
              <a:latin typeface="Paganini-Light" pitchFamily="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439863"/>
            <a:ext cx="8001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CC99FF"/>
              </a:buClr>
              <a:buFontTx/>
              <a:buAutoNum type="arabicPeriod" startAt="5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They would break down the mass of feudal, inherited, customary, or “common” law in which the rights of the feudal classes were entrenched.</a:t>
            </a:r>
          </a:p>
          <a:p>
            <a:pPr marL="465138" indent="-465138">
              <a:spcBef>
                <a:spcPct val="50000"/>
              </a:spcBef>
              <a:buClr>
                <a:srgbClr val="CC99FF"/>
              </a:buClr>
              <a:buFontTx/>
              <a:buAutoNum type="arabicPeriod" startAt="5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The kings would MAKE law, enact it by his own authority, regardless of previous custom or historic liberties </a:t>
            </a:r>
            <a:r>
              <a:rPr lang="en-US" sz="24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b="1" i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What pleases the prince has the force of law!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614488"/>
            <a:ext cx="8382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99FF"/>
                </a:solidFill>
                <a:latin typeface="Lucida Calligraphy" pitchFamily="66" charset="0"/>
              </a:rPr>
              <a:t>England </a:t>
            </a:r>
            <a:r>
              <a:rPr lang="en-US" sz="3200" b="1">
                <a:solidFill>
                  <a:srgbClr val="CC99FF"/>
                </a:solidFill>
                <a:latin typeface="Lucida Calligraphy" pitchFamily="66" charset="0"/>
                <a:sym typeface="Wingdings" pitchFamily="2" charset="2"/>
              </a:rPr>
              <a:t></a:t>
            </a:r>
            <a:r>
              <a:rPr lang="en-US" sz="3200" b="1">
                <a:solidFill>
                  <a:schemeClr val="bg1"/>
                </a:solidFill>
                <a:latin typeface="Lucida Calligraphy" pitchFamily="66" charset="0"/>
                <a:sym typeface="Wingdings" pitchFamily="2" charset="2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stability under the Tudors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99FF"/>
                </a:solidFill>
                <a:latin typeface="Lucida Calligraphy" pitchFamily="66" charset="0"/>
              </a:rPr>
              <a:t>France </a:t>
            </a:r>
            <a:r>
              <a:rPr lang="en-US" sz="3200" b="1">
                <a:solidFill>
                  <a:srgbClr val="CC99FF"/>
                </a:solidFill>
                <a:latin typeface="Lucida Calligraphy" pitchFamily="66" charset="0"/>
                <a:sym typeface="Wingdings" pitchFamily="2" charset="2"/>
              </a:rPr>
              <a:t></a:t>
            </a:r>
            <a:r>
              <a:rPr lang="en-US" sz="3200" b="1">
                <a:solidFill>
                  <a:schemeClr val="accent2"/>
                </a:solidFill>
                <a:latin typeface="Lucida Calligraphy" pitchFamily="66" charset="0"/>
                <a:sym typeface="Wingdings" pitchFamily="2" charset="2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consolidation of power.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99FF"/>
                </a:solidFill>
                <a:latin typeface="Lucida Calligraphy" pitchFamily="66" charset="0"/>
                <a:sym typeface="Wingdings" pitchFamily="2" charset="2"/>
              </a:rPr>
              <a:t>Spain </a:t>
            </a:r>
            <a:r>
              <a:rPr lang="en-US" sz="3200" b="1">
                <a:solidFill>
                  <a:schemeClr val="accent2"/>
                </a:solidFill>
                <a:latin typeface="Lucida Calligraphy" pitchFamily="66" charset="0"/>
                <a:sym typeface="Wingdings" pitchFamily="2" charset="2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unification by marriage.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99FF"/>
                </a:solidFill>
                <a:latin typeface="Lucida Calligraphy" pitchFamily="66" charset="0"/>
                <a:sym typeface="Wingdings" pitchFamily="2" charset="2"/>
              </a:rPr>
              <a:t>HR Empire </a:t>
            </a:r>
            <a:r>
              <a:rPr lang="en-US" sz="3200" b="1">
                <a:solidFill>
                  <a:schemeClr val="accent2"/>
                </a:solidFill>
                <a:latin typeface="Lucida Calligraphy" pitchFamily="66" charset="0"/>
                <a:sym typeface="Wingdings" pitchFamily="2" charset="2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different model: the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                 cost of decentralization.</a:t>
            </a:r>
            <a:endParaRPr lang="en-US" sz="32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The Tudors of England</a:t>
            </a:r>
            <a:endParaRPr lang="en-US" sz="4400" baseline="30000" smtClean="0">
              <a:latin typeface="Paganini-Light" pitchFamily="2" charset="0"/>
            </a:endParaRPr>
          </a:p>
        </p:txBody>
      </p:sp>
      <p:pic>
        <p:nvPicPr>
          <p:cNvPr id="6147" name="Picture 7" descr="chart-tudors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l="1085" t="2100" r="1221" b="1312"/>
          <a:stretch>
            <a:fillRect/>
          </a:stretch>
        </p:blipFill>
        <p:spPr bwMode="auto">
          <a:xfrm>
            <a:off x="457200" y="1752600"/>
            <a:ext cx="8229600" cy="4206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8" name="Oval 8"/>
          <p:cNvSpPr>
            <a:spLocks noChangeArrowheads="1"/>
          </p:cNvSpPr>
          <p:nvPr/>
        </p:nvSpPr>
        <p:spPr bwMode="auto">
          <a:xfrm>
            <a:off x="3352800" y="2590800"/>
            <a:ext cx="9144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362200"/>
            <a:ext cx="2057400" cy="2209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Tudor </a:t>
            </a:r>
            <a:br>
              <a:rPr lang="en-US" sz="4400" smtClean="0">
                <a:latin typeface="Paganini-Light" pitchFamily="2" charset="0"/>
              </a:rPr>
            </a:br>
            <a:r>
              <a:rPr lang="en-US" sz="4400" smtClean="0">
                <a:latin typeface="Paganini-Light" pitchFamily="2" charset="0"/>
              </a:rPr>
              <a:t>England</a:t>
            </a:r>
            <a:br>
              <a:rPr lang="en-US" sz="4400" smtClean="0">
                <a:latin typeface="Paganini-Light" pitchFamily="2" charset="0"/>
              </a:rPr>
            </a:br>
            <a:r>
              <a:rPr lang="en-US" sz="4400" smtClean="0">
                <a:latin typeface="Paganini-Light" pitchFamily="2" charset="0"/>
              </a:rPr>
              <a:t>1485</a:t>
            </a:r>
            <a:endParaRPr lang="en-US" sz="4400" baseline="30000" smtClean="0">
              <a:latin typeface="Paganini-Light" pitchFamily="2" charset="0"/>
            </a:endParaRPr>
          </a:p>
        </p:txBody>
      </p:sp>
      <p:pic>
        <p:nvPicPr>
          <p:cNvPr id="7171" name="Picture 5" descr="map-Tudor England-1485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757238" y="90488"/>
            <a:ext cx="5186362" cy="6767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The Valois Dynasty in France</a:t>
            </a:r>
            <a:endParaRPr lang="en-US" sz="4400" baseline="30000" smtClean="0">
              <a:latin typeface="Paganini-Light" pitchFamily="2" charset="0"/>
            </a:endParaRPr>
          </a:p>
        </p:txBody>
      </p:sp>
      <p:pic>
        <p:nvPicPr>
          <p:cNvPr id="8195" name="Picture 5" descr="chart-Valois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457200" y="1981200"/>
            <a:ext cx="8343900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4191000" y="2362200"/>
            <a:ext cx="6858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France in the 15</a:t>
            </a:r>
            <a:r>
              <a:rPr lang="en-US" sz="4400" baseline="30000" smtClean="0">
                <a:latin typeface="Paganini-Light" pitchFamily="2" charset="0"/>
              </a:rPr>
              <a:t>c </a:t>
            </a:r>
            <a:r>
              <a:rPr lang="en-US" sz="4400" smtClean="0">
                <a:latin typeface="Paganini-Light" pitchFamily="2" charset="0"/>
              </a:rPr>
              <a:t>– 16</a:t>
            </a:r>
            <a:r>
              <a:rPr lang="en-US" sz="4400" baseline="30000" smtClean="0">
                <a:latin typeface="Paganini-Light" pitchFamily="2" charset="0"/>
              </a:rPr>
              <a:t>c</a:t>
            </a:r>
          </a:p>
        </p:txBody>
      </p:sp>
      <p:pic>
        <p:nvPicPr>
          <p:cNvPr id="9219" name="Picture 3" descr="map-Chambers-France in the 15c &amp; 16c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12000" contrast="18000"/>
          </a:blip>
          <a:srcRect t="1315" r="958" b="10527"/>
          <a:stretch>
            <a:fillRect/>
          </a:stretch>
        </p:blipFill>
        <p:spPr>
          <a:xfrm>
            <a:off x="2209800" y="990600"/>
            <a:ext cx="4713288" cy="5638800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Paganini-Light" pitchFamily="2" charset="0"/>
              </a:rPr>
              <a:t>The Habsburg Dynasty</a:t>
            </a:r>
            <a:endParaRPr lang="en-US" sz="4400" baseline="30000" smtClean="0">
              <a:latin typeface="Paganini-Light" pitchFamily="2" charset="0"/>
            </a:endParaRPr>
          </a:p>
        </p:txBody>
      </p:sp>
      <p:pic>
        <p:nvPicPr>
          <p:cNvPr id="10243" name="Picture 4" descr="chart-Habsburgs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295400" y="914400"/>
            <a:ext cx="6781800" cy="5697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371600" y="1676400"/>
            <a:ext cx="1600200" cy="9906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2362200" y="3276600"/>
            <a:ext cx="5334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2438400" y="2743200"/>
            <a:ext cx="6858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271</Words>
  <Application>Microsoft PowerPoint</Application>
  <PresentationFormat>On-screen Show (4:3)</PresentationFormat>
  <Paragraphs>48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Paganini-Light</vt:lpstr>
      <vt:lpstr>Wingdings</vt:lpstr>
      <vt:lpstr>Lucida Calligraphy</vt:lpstr>
      <vt:lpstr>Default Design</vt:lpstr>
      <vt:lpstr>The New Monarchies: 15c – 16c</vt:lpstr>
      <vt:lpstr>Characteristics of the New Monarchies</vt:lpstr>
      <vt:lpstr>Characteristics of the New Monarchies</vt:lpstr>
      <vt:lpstr>Slide 4</vt:lpstr>
      <vt:lpstr>The Tudors of England</vt:lpstr>
      <vt:lpstr>Tudor  England 1485</vt:lpstr>
      <vt:lpstr>The Valois Dynasty in France</vt:lpstr>
      <vt:lpstr>France in the 15c – 16c</vt:lpstr>
      <vt:lpstr>The Habsburg Dynasty</vt:lpstr>
      <vt:lpstr>Ferdinand &amp; Isabella of Spain</vt:lpstr>
      <vt:lpstr>Kingdoms of Spain:  1492</vt:lpstr>
      <vt:lpstr>Empire of Charles V</vt:lpstr>
      <vt:lpstr>The Empire of Philip II</vt:lpstr>
      <vt:lpstr>The Holy Roman Empire: Late 1512 </vt:lpstr>
      <vt:lpstr>The Holy Roman Empire: Late 16c </vt:lpstr>
      <vt:lpstr>Central Europe in 1600</vt:lpstr>
      <vt:lpstr>The Growth of the Ottoman Empire</vt:lpstr>
      <vt:lpstr>The Battle of Lepanto, 1571</vt:lpstr>
      <vt:lpstr>Eastern Europe in 1550</vt:lpstr>
    </vt:vector>
  </TitlesOfParts>
  <Company>Horace Greeley HS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Monarchies: 15c-16c</dc:title>
  <dc:creator>Susan M. Pojer</dc:creator>
  <cp:lastModifiedBy>installer</cp:lastModifiedBy>
  <cp:revision>25</cp:revision>
  <dcterms:created xsi:type="dcterms:W3CDTF">2005-10-21T02:47:22Z</dcterms:created>
  <dcterms:modified xsi:type="dcterms:W3CDTF">2012-10-17T14:55:42Z</dcterms:modified>
</cp:coreProperties>
</file>