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61" r:id="rId5"/>
    <p:sldId id="262" r:id="rId6"/>
    <p:sldId id="258" r:id="rId7"/>
    <p:sldId id="264" r:id="rId8"/>
    <p:sldId id="259" r:id="rId9"/>
    <p:sldId id="267" r:id="rId10"/>
    <p:sldId id="268" r:id="rId11"/>
    <p:sldId id="260"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58F2BF4-56B7-4024-80C7-A90C2237965A}" type="datetimeFigureOut">
              <a:rPr lang="en-US" smtClean="0"/>
              <a:pPr/>
              <a:t>1/7/2013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0997278-AEA3-42C9-A7E9-B1BB2CF2E3B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8F2BF4-56B7-4024-80C7-A90C2237965A}" type="datetimeFigureOut">
              <a:rPr lang="en-US" smtClean="0"/>
              <a:pPr/>
              <a:t>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997278-AEA3-42C9-A7E9-B1BB2CF2E3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58F2BF4-56B7-4024-80C7-A90C2237965A}" type="datetimeFigureOut">
              <a:rPr lang="en-US" smtClean="0"/>
              <a:pPr/>
              <a:t>1/7/2013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0997278-AEA3-42C9-A7E9-B1BB2CF2E3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8F2BF4-56B7-4024-80C7-A90C2237965A}" type="datetimeFigureOut">
              <a:rPr lang="en-US" smtClean="0"/>
              <a:pPr/>
              <a:t>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997278-AEA3-42C9-A7E9-B1BB2CF2E3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58F2BF4-56B7-4024-80C7-A90C2237965A}" type="datetimeFigureOut">
              <a:rPr lang="en-US" smtClean="0"/>
              <a:pPr/>
              <a:t>1/7/2013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0997278-AEA3-42C9-A7E9-B1BB2CF2E3B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58F2BF4-56B7-4024-80C7-A90C2237965A}" type="datetimeFigureOut">
              <a:rPr lang="en-US" smtClean="0"/>
              <a:pPr/>
              <a:t>1/7/2013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0997278-AEA3-42C9-A7E9-B1BB2CF2E3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58F2BF4-56B7-4024-80C7-A90C2237965A}" type="datetimeFigureOut">
              <a:rPr lang="en-US" smtClean="0"/>
              <a:pPr/>
              <a:t>1/7/2013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0997278-AEA3-42C9-A7E9-B1BB2CF2E3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58F2BF4-56B7-4024-80C7-A90C2237965A}" type="datetimeFigureOut">
              <a:rPr lang="en-US" smtClean="0"/>
              <a:pPr/>
              <a:t>1/7/2013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0997278-AEA3-42C9-A7E9-B1BB2CF2E3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58F2BF4-56B7-4024-80C7-A90C2237965A}" type="datetimeFigureOut">
              <a:rPr lang="en-US" smtClean="0"/>
              <a:pPr/>
              <a:t>1/7/2013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30997278-AEA3-42C9-A7E9-B1BB2CF2E3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58F2BF4-56B7-4024-80C7-A90C2237965A}" type="datetimeFigureOut">
              <a:rPr lang="en-US" smtClean="0"/>
              <a:pPr/>
              <a:t>1/7/2013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0997278-AEA3-42C9-A7E9-B1BB2CF2E3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58F2BF4-56B7-4024-80C7-A90C2237965A}" type="datetimeFigureOut">
              <a:rPr lang="en-US" smtClean="0"/>
              <a:pPr/>
              <a:t>1/7/2013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0997278-AEA3-42C9-A7E9-B1BB2CF2E3B2}"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58F2BF4-56B7-4024-80C7-A90C2237965A}" type="datetimeFigureOut">
              <a:rPr lang="en-US" smtClean="0"/>
              <a:pPr/>
              <a:t>1/7/2013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0997278-AEA3-42C9-A7E9-B1BB2CF2E3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European Art Movements </a:t>
            </a:r>
            <a:endParaRPr lang="en-US" dirty="0"/>
          </a:p>
        </p:txBody>
      </p:sp>
      <p:sp>
        <p:nvSpPr>
          <p:cNvPr id="3" name="Subtitle 2"/>
          <p:cNvSpPr>
            <a:spLocks noGrp="1"/>
          </p:cNvSpPr>
          <p:nvPr>
            <p:ph type="subTitle" idx="1"/>
          </p:nvPr>
        </p:nvSpPr>
        <p:spPr/>
        <p:txBody>
          <a:bodyPr/>
          <a:lstStyle/>
          <a:p>
            <a:r>
              <a:rPr lang="en-US" dirty="0" smtClean="0"/>
              <a:t>By Ami Hayashi</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Famous Neoclassic Pieces</a:t>
            </a:r>
            <a:endParaRPr lang="en-US" dirty="0"/>
          </a:p>
        </p:txBody>
      </p:sp>
      <p:sp>
        <p:nvSpPr>
          <p:cNvPr id="6" name="TextBox 5"/>
          <p:cNvSpPr txBox="1"/>
          <p:nvPr/>
        </p:nvSpPr>
        <p:spPr>
          <a:xfrm>
            <a:off x="533400" y="1676400"/>
            <a:ext cx="3429000" cy="1477328"/>
          </a:xfrm>
          <a:prstGeom prst="rect">
            <a:avLst/>
          </a:prstGeom>
          <a:noFill/>
        </p:spPr>
        <p:txBody>
          <a:bodyPr wrap="square" rtlCol="0">
            <a:spAutoFit/>
          </a:bodyPr>
          <a:lstStyle/>
          <a:p>
            <a:r>
              <a:rPr lang="en-US" dirty="0" smtClean="0"/>
              <a:t>“People take different roads seeking fulfillment and happiness. Just because they're not on your road doesn't mean they've gotten lost.” –</a:t>
            </a:r>
            <a:r>
              <a:rPr lang="en-US" dirty="0" err="1" smtClean="0"/>
              <a:t>Cesare</a:t>
            </a:r>
            <a:r>
              <a:rPr lang="en-US" dirty="0" smtClean="0"/>
              <a:t> </a:t>
            </a:r>
            <a:r>
              <a:rPr lang="en-US" dirty="0" err="1" smtClean="0"/>
              <a:t>Beccaria</a:t>
            </a:r>
            <a:r>
              <a:rPr lang="en-US" dirty="0" smtClean="0"/>
              <a:t> </a:t>
            </a:r>
            <a:endParaRPr lang="en-US" dirty="0"/>
          </a:p>
        </p:txBody>
      </p:sp>
      <p:pic>
        <p:nvPicPr>
          <p:cNvPr id="14340" name="Picture 4" descr="File:Death of Marat by David.jpg"/>
          <p:cNvPicPr>
            <a:picLocks noChangeAspect="1" noChangeArrowheads="1"/>
          </p:cNvPicPr>
          <p:nvPr/>
        </p:nvPicPr>
        <p:blipFill>
          <a:blip r:embed="rId2"/>
          <a:srcRect/>
          <a:stretch>
            <a:fillRect/>
          </a:stretch>
        </p:blipFill>
        <p:spPr bwMode="auto">
          <a:xfrm>
            <a:off x="5029200" y="1524000"/>
            <a:ext cx="2914650" cy="3746514"/>
          </a:xfrm>
          <a:prstGeom prst="rect">
            <a:avLst/>
          </a:prstGeom>
          <a:noFill/>
        </p:spPr>
      </p:pic>
      <p:sp>
        <p:nvSpPr>
          <p:cNvPr id="8" name="TextBox 7"/>
          <p:cNvSpPr txBox="1"/>
          <p:nvPr/>
        </p:nvSpPr>
        <p:spPr>
          <a:xfrm>
            <a:off x="4800600" y="5410200"/>
            <a:ext cx="3505200" cy="369332"/>
          </a:xfrm>
          <a:prstGeom prst="rect">
            <a:avLst/>
          </a:prstGeom>
          <a:noFill/>
        </p:spPr>
        <p:txBody>
          <a:bodyPr wrap="square" rtlCol="0">
            <a:spAutoFit/>
          </a:bodyPr>
          <a:lstStyle/>
          <a:p>
            <a:r>
              <a:rPr lang="en-US" i="1" dirty="0" smtClean="0"/>
              <a:t>Death of Marat </a:t>
            </a:r>
            <a:r>
              <a:rPr lang="en-US" dirty="0" smtClean="0"/>
              <a:t>by David (1793)</a:t>
            </a:r>
            <a:endParaRPr lang="en-US" dirty="0"/>
          </a:p>
        </p:txBody>
      </p:sp>
      <p:pic>
        <p:nvPicPr>
          <p:cNvPr id="14342" name="Picture 6" descr="http://www.biography.com/imported/images/Biography/Images/Profiles/M/Wolfgang-Mozart-9417115-2-402.jpg"/>
          <p:cNvPicPr>
            <a:picLocks noChangeAspect="1" noChangeArrowheads="1"/>
          </p:cNvPicPr>
          <p:nvPr/>
        </p:nvPicPr>
        <p:blipFill>
          <a:blip r:embed="rId3"/>
          <a:srcRect/>
          <a:stretch>
            <a:fillRect/>
          </a:stretch>
        </p:blipFill>
        <p:spPr bwMode="auto">
          <a:xfrm>
            <a:off x="838200" y="3733800"/>
            <a:ext cx="2076450" cy="2076451"/>
          </a:xfrm>
          <a:prstGeom prst="rect">
            <a:avLst/>
          </a:prstGeom>
          <a:noFill/>
        </p:spPr>
      </p:pic>
      <p:sp>
        <p:nvSpPr>
          <p:cNvPr id="10" name="TextBox 9"/>
          <p:cNvSpPr txBox="1"/>
          <p:nvPr/>
        </p:nvSpPr>
        <p:spPr>
          <a:xfrm>
            <a:off x="762000" y="6019800"/>
            <a:ext cx="2590800" cy="369332"/>
          </a:xfrm>
          <a:prstGeom prst="rect">
            <a:avLst/>
          </a:prstGeom>
          <a:noFill/>
        </p:spPr>
        <p:txBody>
          <a:bodyPr wrap="square" rtlCol="0">
            <a:spAutoFit/>
          </a:bodyPr>
          <a:lstStyle/>
          <a:p>
            <a:r>
              <a:rPr lang="en-US" dirty="0" smtClean="0"/>
              <a:t>Wolfgang Mozart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Romanticism</a:t>
            </a:r>
            <a:endParaRPr lang="en-US" dirty="0"/>
          </a:p>
        </p:txBody>
      </p:sp>
      <p:sp>
        <p:nvSpPr>
          <p:cNvPr id="4" name="Content Placeholder 3"/>
          <p:cNvSpPr>
            <a:spLocks noGrp="1"/>
          </p:cNvSpPr>
          <p:nvPr>
            <p:ph sz="half" idx="1"/>
          </p:nvPr>
        </p:nvSpPr>
        <p:spPr/>
        <p:txBody>
          <a:bodyPr>
            <a:normAutofit fontScale="85000" lnSpcReduction="20000"/>
          </a:bodyPr>
          <a:lstStyle/>
          <a:p>
            <a:r>
              <a:rPr lang="en-US" dirty="0" smtClean="0"/>
              <a:t>French Revolution Era, partly as a reaction to industrial revolution</a:t>
            </a:r>
          </a:p>
          <a:p>
            <a:pPr lvl="1"/>
            <a:r>
              <a:rPr lang="en-US" dirty="0" smtClean="0"/>
              <a:t>Revolt against aristocratic social and political status during Age of Enlightenment and Natural Sciences </a:t>
            </a:r>
          </a:p>
          <a:p>
            <a:r>
              <a:rPr lang="en-US" dirty="0" smtClean="0"/>
              <a:t>Evokes emotions and passion</a:t>
            </a:r>
          </a:p>
          <a:p>
            <a:pPr lvl="1"/>
            <a:r>
              <a:rPr lang="en-US" dirty="0" smtClean="0"/>
              <a:t>Influenced by dreams, folklore, imagination </a:t>
            </a:r>
          </a:p>
          <a:p>
            <a:pPr lvl="1"/>
            <a:r>
              <a:rPr lang="en-US" dirty="0" smtClean="0"/>
              <a:t>Rejects Locke, Hobbes ideals of the world </a:t>
            </a:r>
          </a:p>
          <a:p>
            <a:endParaRPr lang="en-US" dirty="0"/>
          </a:p>
        </p:txBody>
      </p:sp>
      <p:sp>
        <p:nvSpPr>
          <p:cNvPr id="5" name="Content Placeholder 4"/>
          <p:cNvSpPr>
            <a:spLocks noGrp="1"/>
          </p:cNvSpPr>
          <p:nvPr>
            <p:ph sz="half" idx="2"/>
          </p:nvPr>
        </p:nvSpPr>
        <p:spPr/>
        <p:txBody>
          <a:bodyPr>
            <a:normAutofit fontScale="85000" lnSpcReduction="20000"/>
          </a:bodyPr>
          <a:lstStyle/>
          <a:p>
            <a:r>
              <a:rPr lang="en-US" dirty="0" smtClean="0"/>
              <a:t>Found in: </a:t>
            </a:r>
          </a:p>
          <a:p>
            <a:pPr lvl="1"/>
            <a:r>
              <a:rPr lang="en-US" dirty="0" smtClean="0"/>
              <a:t>Art</a:t>
            </a:r>
          </a:p>
          <a:p>
            <a:pPr lvl="1"/>
            <a:r>
              <a:rPr lang="en-US" dirty="0" smtClean="0"/>
              <a:t>Literature</a:t>
            </a:r>
          </a:p>
          <a:p>
            <a:pPr lvl="1"/>
            <a:r>
              <a:rPr lang="en-US" dirty="0" smtClean="0"/>
              <a:t>Intellectual movement </a:t>
            </a:r>
            <a:endParaRPr lang="en-US" dirty="0"/>
          </a:p>
          <a:p>
            <a:r>
              <a:rPr lang="en-US" dirty="0" smtClean="0"/>
              <a:t>Characteristics:</a:t>
            </a:r>
          </a:p>
          <a:p>
            <a:pPr lvl="1"/>
            <a:r>
              <a:rPr lang="en-US" dirty="0" smtClean="0"/>
              <a:t>Heroes </a:t>
            </a:r>
          </a:p>
          <a:p>
            <a:pPr lvl="1"/>
            <a:r>
              <a:rPr lang="en-US" dirty="0" smtClean="0"/>
              <a:t>Individuality </a:t>
            </a:r>
          </a:p>
          <a:p>
            <a:pPr lvl="1"/>
            <a:r>
              <a:rPr lang="en-US" dirty="0" smtClean="0"/>
              <a:t>Power of nature</a:t>
            </a:r>
          </a:p>
          <a:p>
            <a:pPr lvl="1"/>
            <a:r>
              <a:rPr lang="en-US" dirty="0" smtClean="0"/>
              <a:t>Emotion</a:t>
            </a:r>
          </a:p>
          <a:p>
            <a:pPr lvl="1"/>
            <a:r>
              <a:rPr lang="en-US" dirty="0" smtClean="0"/>
              <a:t>Love</a:t>
            </a:r>
          </a:p>
          <a:p>
            <a:pPr lvl="1"/>
            <a:r>
              <a:rPr lang="en-US" dirty="0" smtClean="0"/>
              <a:t>Nationalism </a:t>
            </a:r>
          </a:p>
          <a:p>
            <a:pPr lvl="1"/>
            <a:r>
              <a:rPr lang="en-US" dirty="0" smtClean="0"/>
              <a:t>Escape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Famous Romantic Era Artists</a:t>
            </a:r>
            <a:endParaRPr lang="en-US" dirty="0"/>
          </a:p>
        </p:txBody>
      </p:sp>
      <p:sp>
        <p:nvSpPr>
          <p:cNvPr id="5" name="Text Placeholder 4"/>
          <p:cNvSpPr>
            <a:spLocks noGrp="1"/>
          </p:cNvSpPr>
          <p:nvPr>
            <p:ph type="body" idx="1"/>
          </p:nvPr>
        </p:nvSpPr>
        <p:spPr/>
        <p:txBody>
          <a:bodyPr/>
          <a:lstStyle/>
          <a:p>
            <a:r>
              <a:rPr lang="en-US" dirty="0" smtClean="0"/>
              <a:t>Art </a:t>
            </a:r>
            <a:endParaRPr lang="en-US" dirty="0"/>
          </a:p>
        </p:txBody>
      </p:sp>
      <p:sp>
        <p:nvSpPr>
          <p:cNvPr id="7" name="Text Placeholder 6"/>
          <p:cNvSpPr>
            <a:spLocks noGrp="1"/>
          </p:cNvSpPr>
          <p:nvPr>
            <p:ph type="body" sz="half" idx="3"/>
          </p:nvPr>
        </p:nvSpPr>
        <p:spPr/>
        <p:txBody>
          <a:bodyPr/>
          <a:lstStyle/>
          <a:p>
            <a:r>
              <a:rPr lang="en-US" dirty="0" smtClean="0"/>
              <a:t>Literature</a:t>
            </a:r>
            <a:endParaRPr lang="en-US" dirty="0"/>
          </a:p>
        </p:txBody>
      </p:sp>
      <p:sp>
        <p:nvSpPr>
          <p:cNvPr id="6" name="Content Placeholder 5"/>
          <p:cNvSpPr>
            <a:spLocks noGrp="1"/>
          </p:cNvSpPr>
          <p:nvPr>
            <p:ph sz="quarter" idx="2"/>
          </p:nvPr>
        </p:nvSpPr>
        <p:spPr/>
        <p:txBody>
          <a:bodyPr>
            <a:normAutofit fontScale="70000" lnSpcReduction="20000"/>
          </a:bodyPr>
          <a:lstStyle/>
          <a:p>
            <a:r>
              <a:rPr lang="en-US" dirty="0" smtClean="0"/>
              <a:t>Caspar David Friedrich- was a German Romantic landscape painter, generally considered the most important German artist of his generation. He is best known for his landscapes which typically feature figures silhouetted against night skies, morning mists, barren trees or Gothic ruins. Primary interest as an artist was the contemplation of nature, and his often symbolic and anti-classical work seeks to convey a subjective, emotional response to the natural world.</a:t>
            </a:r>
          </a:p>
        </p:txBody>
      </p:sp>
      <p:sp>
        <p:nvSpPr>
          <p:cNvPr id="8" name="Content Placeholder 7"/>
          <p:cNvSpPr>
            <a:spLocks noGrp="1"/>
          </p:cNvSpPr>
          <p:nvPr>
            <p:ph sz="quarter" idx="4"/>
          </p:nvPr>
        </p:nvSpPr>
        <p:spPr/>
        <p:txBody>
          <a:bodyPr>
            <a:normAutofit fontScale="55000" lnSpcReduction="20000"/>
          </a:bodyPr>
          <a:lstStyle/>
          <a:p>
            <a:r>
              <a:rPr lang="en-US" dirty="0" smtClean="0"/>
              <a:t>Jean-Jacques Rousseau- </a:t>
            </a:r>
            <a:r>
              <a:rPr lang="en-US" dirty="0" err="1" smtClean="0"/>
              <a:t>Genevan</a:t>
            </a:r>
            <a:r>
              <a:rPr lang="en-US" dirty="0" smtClean="0"/>
              <a:t> philosopher, and writer; political philosophy influenced the French Revolution and development of modern political, sociological, and educational thought. Best known for novel </a:t>
            </a:r>
            <a:r>
              <a:rPr lang="en-US" dirty="0" err="1" smtClean="0"/>
              <a:t>Émile</a:t>
            </a:r>
            <a:r>
              <a:rPr lang="en-US" dirty="0" smtClean="0"/>
              <a:t> and On the Social Contract. </a:t>
            </a:r>
          </a:p>
          <a:p>
            <a:r>
              <a:rPr lang="en-US" dirty="0" smtClean="0"/>
              <a:t>Immanuel Kant- German philosopher from </a:t>
            </a:r>
            <a:r>
              <a:rPr lang="en-US" dirty="0" err="1" smtClean="0"/>
              <a:t>Königsberg</a:t>
            </a:r>
            <a:r>
              <a:rPr lang="en-US" dirty="0" smtClean="0"/>
              <a:t> in Prussia; major work, the Critique of Pure Reason aimed to unite traditional philosophy and metaphysics</a:t>
            </a:r>
          </a:p>
          <a:p>
            <a:r>
              <a:rPr lang="en-US" dirty="0" smtClean="0"/>
              <a:t>Johann Wolfgang von Goethe- German writer, artist, and politician. His body of work includes epic and lyric poetry written in a variety of </a:t>
            </a:r>
            <a:r>
              <a:rPr lang="en-US" dirty="0" err="1" smtClean="0"/>
              <a:t>metres</a:t>
            </a:r>
            <a:r>
              <a:rPr lang="en-US" dirty="0" smtClean="0"/>
              <a:t> and styles</a:t>
            </a:r>
          </a:p>
          <a:p>
            <a:r>
              <a:rPr lang="en-US" dirty="0" smtClean="0"/>
              <a:t>Lord Byron- British poet and a leading figure in the Romantic movement. best-known works are Don Juan and Childe Harold's Pilgrimage and the short lyric “She Walks in Beauty”. Regarded as one of the greatest British poets and remains widely read and influential.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Famous Romantic Pieces</a:t>
            </a:r>
            <a:endParaRPr lang="en-US" dirty="0"/>
          </a:p>
        </p:txBody>
      </p:sp>
      <p:pic>
        <p:nvPicPr>
          <p:cNvPr id="11266" name="Picture 2" descr="http://upload.wikimedia.org/wikipedia/commons/thumb/1/1c/Caspar_David_Friedrich_032_%28The_wanderer_above_the_sea_of_fog%29.jpg/300px-Caspar_David_Friedrich_032_%28The_wanderer_above_the_sea_of_fog%29.jpg"/>
          <p:cNvPicPr>
            <a:picLocks noChangeAspect="1" noChangeArrowheads="1"/>
          </p:cNvPicPr>
          <p:nvPr/>
        </p:nvPicPr>
        <p:blipFill>
          <a:blip r:embed="rId2"/>
          <a:srcRect/>
          <a:stretch>
            <a:fillRect/>
          </a:stretch>
        </p:blipFill>
        <p:spPr bwMode="auto">
          <a:xfrm>
            <a:off x="381000" y="1600200"/>
            <a:ext cx="2857500" cy="3657600"/>
          </a:xfrm>
          <a:prstGeom prst="rect">
            <a:avLst/>
          </a:prstGeom>
          <a:noFill/>
        </p:spPr>
      </p:pic>
      <p:sp>
        <p:nvSpPr>
          <p:cNvPr id="5" name="TextBox 4"/>
          <p:cNvSpPr txBox="1"/>
          <p:nvPr/>
        </p:nvSpPr>
        <p:spPr>
          <a:xfrm>
            <a:off x="381000" y="5410200"/>
            <a:ext cx="2895600" cy="923330"/>
          </a:xfrm>
          <a:prstGeom prst="rect">
            <a:avLst/>
          </a:prstGeom>
          <a:noFill/>
        </p:spPr>
        <p:txBody>
          <a:bodyPr wrap="square" rtlCol="0">
            <a:spAutoFit/>
          </a:bodyPr>
          <a:lstStyle/>
          <a:p>
            <a:r>
              <a:rPr lang="en-US" dirty="0" smtClean="0"/>
              <a:t>Caspar David Friedrich, </a:t>
            </a:r>
            <a:r>
              <a:rPr lang="en-US" i="1" dirty="0" smtClean="0"/>
              <a:t>Wanderer Above the Sea of Fog</a:t>
            </a:r>
            <a:r>
              <a:rPr lang="en-US" dirty="0" smtClean="0"/>
              <a:t>, 1818</a:t>
            </a:r>
            <a:endParaRPr lang="en-US" dirty="0"/>
          </a:p>
        </p:txBody>
      </p:sp>
      <p:sp>
        <p:nvSpPr>
          <p:cNvPr id="6" name="TextBox 5"/>
          <p:cNvSpPr txBox="1"/>
          <p:nvPr/>
        </p:nvSpPr>
        <p:spPr>
          <a:xfrm>
            <a:off x="3733800" y="1676400"/>
            <a:ext cx="3886200" cy="923330"/>
          </a:xfrm>
          <a:prstGeom prst="rect">
            <a:avLst/>
          </a:prstGeom>
          <a:noFill/>
        </p:spPr>
        <p:txBody>
          <a:bodyPr wrap="square" rtlCol="0">
            <a:spAutoFit/>
          </a:bodyPr>
          <a:lstStyle/>
          <a:p>
            <a:r>
              <a:rPr lang="en-US" dirty="0" smtClean="0"/>
              <a:t>Nature never deceives us it is we who deceive ourselves. </a:t>
            </a:r>
          </a:p>
          <a:p>
            <a:r>
              <a:rPr lang="en-US" dirty="0" smtClean="0"/>
              <a:t>– Jean-Jacques Rousseau </a:t>
            </a:r>
            <a:endParaRPr lang="en-US" dirty="0"/>
          </a:p>
        </p:txBody>
      </p:sp>
      <p:sp>
        <p:nvSpPr>
          <p:cNvPr id="8" name="TextBox 7"/>
          <p:cNvSpPr txBox="1"/>
          <p:nvPr/>
        </p:nvSpPr>
        <p:spPr>
          <a:xfrm>
            <a:off x="3733800" y="2895600"/>
            <a:ext cx="3962400" cy="1754326"/>
          </a:xfrm>
          <a:prstGeom prst="rect">
            <a:avLst/>
          </a:prstGeom>
          <a:noFill/>
        </p:spPr>
        <p:txBody>
          <a:bodyPr wrap="square" rtlCol="0">
            <a:spAutoFit/>
          </a:bodyPr>
          <a:lstStyle/>
          <a:p>
            <a:r>
              <a:rPr lang="en-US" dirty="0" smtClean="0"/>
              <a:t>Do not give in too much to feelings. A overly sensitive heart is an unhappy possession on this shaky earth. </a:t>
            </a:r>
          </a:p>
          <a:p>
            <a:r>
              <a:rPr lang="en-US" dirty="0" smtClean="0"/>
              <a:t>- Johann Wolfgang von Goethe </a:t>
            </a:r>
            <a:br>
              <a:rPr lang="en-US" dirty="0" smtClean="0"/>
            </a:br>
            <a:endParaRPr lang="en-US" dirty="0"/>
          </a:p>
        </p:txBody>
      </p:sp>
      <p:sp>
        <p:nvSpPr>
          <p:cNvPr id="9" name="Rectangle 8"/>
          <p:cNvSpPr/>
          <p:nvPr/>
        </p:nvSpPr>
        <p:spPr>
          <a:xfrm>
            <a:off x="3657600" y="4724400"/>
            <a:ext cx="4572000" cy="1200329"/>
          </a:xfrm>
          <a:prstGeom prst="rect">
            <a:avLst/>
          </a:prstGeom>
        </p:spPr>
        <p:txBody>
          <a:bodyPr>
            <a:spAutoFit/>
          </a:bodyPr>
          <a:lstStyle/>
          <a:p>
            <a:r>
              <a:rPr lang="en-US" dirty="0" smtClean="0"/>
              <a:t>Two things awe me most, the starry sky above me and the moral law within me.   - Immanuel Kant</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a:srcRect/>
          <a:stretch>
            <a:fillRect/>
          </a:stretch>
        </p:blipFill>
        <p:spPr bwMode="auto">
          <a:xfrm>
            <a:off x="304800" y="288985"/>
            <a:ext cx="8616462" cy="634041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dirty="0" smtClean="0"/>
              <a:t>Baroque</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Began around 1600</a:t>
            </a:r>
          </a:p>
          <a:p>
            <a:r>
              <a:rPr lang="en-US" dirty="0" smtClean="0"/>
              <a:t>Rome, Italy </a:t>
            </a:r>
          </a:p>
          <a:p>
            <a:r>
              <a:rPr lang="en-US" dirty="0" smtClean="0"/>
              <a:t>Encouraged by Roman Catholic Church </a:t>
            </a:r>
          </a:p>
          <a:p>
            <a:pPr lvl="1"/>
            <a:r>
              <a:rPr lang="en-US" dirty="0" smtClean="0"/>
              <a:t>Prominent religious themes </a:t>
            </a:r>
          </a:p>
          <a:p>
            <a:pPr lvl="1"/>
            <a:r>
              <a:rPr lang="en-US" dirty="0" smtClean="0"/>
              <a:t>Emotional involvement</a:t>
            </a:r>
            <a:endParaRPr lang="en-US" dirty="0"/>
          </a:p>
          <a:p>
            <a:r>
              <a:rPr lang="en-US" dirty="0" smtClean="0"/>
              <a:t>Aristocracy saw Baroque architecture and art as means to express triumph, power, opulence, and control </a:t>
            </a:r>
          </a:p>
          <a:p>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Characteristics:</a:t>
            </a:r>
          </a:p>
          <a:p>
            <a:pPr lvl="1"/>
            <a:r>
              <a:rPr lang="en-US" dirty="0" smtClean="0"/>
              <a:t>Exaggeration </a:t>
            </a:r>
          </a:p>
          <a:p>
            <a:pPr lvl="1"/>
            <a:r>
              <a:rPr lang="en-US" dirty="0" smtClean="0"/>
              <a:t>Drama </a:t>
            </a:r>
          </a:p>
          <a:p>
            <a:pPr lvl="1"/>
            <a:r>
              <a:rPr lang="en-US" dirty="0" smtClean="0"/>
              <a:t>Grandeur </a:t>
            </a:r>
          </a:p>
          <a:p>
            <a:r>
              <a:rPr lang="en-US" dirty="0" smtClean="0"/>
              <a:t>Found in:</a:t>
            </a:r>
          </a:p>
          <a:p>
            <a:pPr lvl="1"/>
            <a:r>
              <a:rPr lang="en-US" dirty="0" smtClean="0"/>
              <a:t>sculpture</a:t>
            </a:r>
          </a:p>
          <a:p>
            <a:pPr lvl="1"/>
            <a:r>
              <a:rPr lang="en-US" dirty="0" smtClean="0"/>
              <a:t>painting </a:t>
            </a:r>
          </a:p>
          <a:p>
            <a:pPr lvl="1"/>
            <a:r>
              <a:rPr lang="en-US" dirty="0" smtClean="0"/>
              <a:t>architecture</a:t>
            </a:r>
          </a:p>
          <a:p>
            <a:pPr lvl="1"/>
            <a:r>
              <a:rPr lang="en-US" dirty="0" smtClean="0"/>
              <a:t>literature</a:t>
            </a:r>
          </a:p>
          <a:p>
            <a:pPr lvl="1"/>
            <a:r>
              <a:rPr lang="en-US" dirty="0" smtClean="0"/>
              <a:t>dance</a:t>
            </a:r>
          </a:p>
          <a:p>
            <a:pPr lvl="1"/>
            <a:r>
              <a:rPr lang="en-US" dirty="0" smtClean="0"/>
              <a:t>music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Famous Baroque Artists</a:t>
            </a:r>
            <a:endParaRPr lang="en-US" dirty="0"/>
          </a:p>
        </p:txBody>
      </p:sp>
      <p:sp>
        <p:nvSpPr>
          <p:cNvPr id="6" name="Text Placeholder 5"/>
          <p:cNvSpPr>
            <a:spLocks noGrp="1"/>
          </p:cNvSpPr>
          <p:nvPr>
            <p:ph type="body" idx="1"/>
          </p:nvPr>
        </p:nvSpPr>
        <p:spPr>
          <a:xfrm>
            <a:off x="457200" y="914400"/>
            <a:ext cx="4040188" cy="639762"/>
          </a:xfrm>
        </p:spPr>
        <p:txBody>
          <a:bodyPr/>
          <a:lstStyle/>
          <a:p>
            <a:r>
              <a:rPr lang="en-US" dirty="0" smtClean="0"/>
              <a:t>Art</a:t>
            </a:r>
            <a:endParaRPr lang="en-US" dirty="0"/>
          </a:p>
        </p:txBody>
      </p:sp>
      <p:sp>
        <p:nvSpPr>
          <p:cNvPr id="8" name="Text Placeholder 7"/>
          <p:cNvSpPr>
            <a:spLocks noGrp="1"/>
          </p:cNvSpPr>
          <p:nvPr>
            <p:ph type="body" sz="half" idx="3"/>
          </p:nvPr>
        </p:nvSpPr>
        <p:spPr>
          <a:xfrm>
            <a:off x="4645025" y="914400"/>
            <a:ext cx="4041775" cy="639762"/>
          </a:xfrm>
        </p:spPr>
        <p:txBody>
          <a:bodyPr/>
          <a:lstStyle/>
          <a:p>
            <a:r>
              <a:rPr lang="en-US" dirty="0" smtClean="0"/>
              <a:t>Music</a:t>
            </a:r>
            <a:endParaRPr lang="en-US" dirty="0"/>
          </a:p>
        </p:txBody>
      </p:sp>
      <p:sp>
        <p:nvSpPr>
          <p:cNvPr id="7" name="Content Placeholder 6"/>
          <p:cNvSpPr>
            <a:spLocks noGrp="1"/>
          </p:cNvSpPr>
          <p:nvPr>
            <p:ph sz="quarter" idx="2"/>
          </p:nvPr>
        </p:nvSpPr>
        <p:spPr>
          <a:xfrm>
            <a:off x="457200" y="1535112"/>
            <a:ext cx="4040188" cy="4941888"/>
          </a:xfrm>
        </p:spPr>
        <p:txBody>
          <a:bodyPr/>
          <a:lstStyle/>
          <a:p>
            <a:r>
              <a:rPr lang="en-US" dirty="0" smtClean="0"/>
              <a:t>Peter Paul Rubens- most famous Baroque artist who studied Michelangelo in Italy  and whose Renaissance style brought art to the next level of drama, motion, color, religion and animation</a:t>
            </a:r>
          </a:p>
          <a:p>
            <a:endParaRPr lang="en-US" dirty="0"/>
          </a:p>
        </p:txBody>
      </p:sp>
      <p:sp>
        <p:nvSpPr>
          <p:cNvPr id="9" name="Content Placeholder 8"/>
          <p:cNvSpPr>
            <a:spLocks noGrp="1"/>
          </p:cNvSpPr>
          <p:nvPr>
            <p:ph sz="quarter" idx="4"/>
          </p:nvPr>
        </p:nvSpPr>
        <p:spPr>
          <a:xfrm>
            <a:off x="4645025" y="1600200"/>
            <a:ext cx="4041775" cy="4953000"/>
          </a:xfrm>
        </p:spPr>
        <p:txBody>
          <a:bodyPr>
            <a:normAutofit fontScale="92500" lnSpcReduction="20000"/>
          </a:bodyPr>
          <a:lstStyle/>
          <a:p>
            <a:r>
              <a:rPr lang="en-US" dirty="0" smtClean="0"/>
              <a:t>Johann Sebastian Bach- Lutheran Organist and choirmaster who is most famous in Germany and is credited for the best Baroque compose</a:t>
            </a:r>
          </a:p>
          <a:p>
            <a:r>
              <a:rPr lang="en-US" dirty="0" smtClean="0"/>
              <a:t>George Fredrick Handel- German, Baroque, Lutheran composer who is internationally famous for his invention of the Oratorio. The oratorio is very famous in England because it is a simple performance of religious music</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Famous Baroque Style Pieces</a:t>
            </a:r>
            <a:endParaRPr lang="en-US" dirty="0"/>
          </a:p>
        </p:txBody>
      </p:sp>
      <p:pic>
        <p:nvPicPr>
          <p:cNvPr id="20482" name="Picture 2" descr="http://upload.wikimedia.org/wikipedia/commons/thumb/8/83/Peter_Paul_Rubens_068.jpg/300px-Peter_Paul_Rubens_068.jpg"/>
          <p:cNvPicPr>
            <a:picLocks noChangeAspect="1" noChangeArrowheads="1"/>
          </p:cNvPicPr>
          <p:nvPr/>
        </p:nvPicPr>
        <p:blipFill>
          <a:blip r:embed="rId2"/>
          <a:srcRect/>
          <a:stretch>
            <a:fillRect/>
          </a:stretch>
        </p:blipFill>
        <p:spPr bwMode="auto">
          <a:xfrm>
            <a:off x="1295400" y="1295400"/>
            <a:ext cx="2857500" cy="3943350"/>
          </a:xfrm>
          <a:prstGeom prst="rect">
            <a:avLst/>
          </a:prstGeom>
          <a:noFill/>
        </p:spPr>
      </p:pic>
      <p:sp>
        <p:nvSpPr>
          <p:cNvPr id="11" name="TextBox 10"/>
          <p:cNvSpPr txBox="1"/>
          <p:nvPr/>
        </p:nvSpPr>
        <p:spPr>
          <a:xfrm>
            <a:off x="1295400" y="5334000"/>
            <a:ext cx="2819400" cy="923330"/>
          </a:xfrm>
          <a:prstGeom prst="rect">
            <a:avLst/>
          </a:prstGeom>
          <a:noFill/>
        </p:spPr>
        <p:txBody>
          <a:bodyPr wrap="square" rtlCol="0">
            <a:spAutoFit/>
          </a:bodyPr>
          <a:lstStyle/>
          <a:p>
            <a:r>
              <a:rPr lang="en-US" dirty="0" smtClean="0"/>
              <a:t>(1610-1611) Peter Paul Rubens, </a:t>
            </a:r>
            <a:r>
              <a:rPr lang="en-US" i="1" dirty="0" smtClean="0"/>
              <a:t>The Elevation of the Cross</a:t>
            </a:r>
            <a:endParaRPr lang="en-US" i="1" dirty="0"/>
          </a:p>
        </p:txBody>
      </p:sp>
      <p:pic>
        <p:nvPicPr>
          <p:cNvPr id="20484" name="Picture 4" descr="http://www.abettertour.com/wp-content/uploads/2009/11/gesu.jpg"/>
          <p:cNvPicPr>
            <a:picLocks noChangeAspect="1" noChangeArrowheads="1"/>
          </p:cNvPicPr>
          <p:nvPr/>
        </p:nvPicPr>
        <p:blipFill>
          <a:blip r:embed="rId3"/>
          <a:srcRect/>
          <a:stretch>
            <a:fillRect/>
          </a:stretch>
        </p:blipFill>
        <p:spPr bwMode="auto">
          <a:xfrm>
            <a:off x="4648200" y="1295400"/>
            <a:ext cx="3333750" cy="2571751"/>
          </a:xfrm>
          <a:prstGeom prst="rect">
            <a:avLst/>
          </a:prstGeom>
          <a:noFill/>
        </p:spPr>
      </p:pic>
      <p:sp>
        <p:nvSpPr>
          <p:cNvPr id="15" name="TextBox 14"/>
          <p:cNvSpPr txBox="1"/>
          <p:nvPr/>
        </p:nvSpPr>
        <p:spPr>
          <a:xfrm>
            <a:off x="4648200" y="4038600"/>
            <a:ext cx="3352800" cy="923330"/>
          </a:xfrm>
          <a:prstGeom prst="rect">
            <a:avLst/>
          </a:prstGeom>
          <a:noFill/>
        </p:spPr>
        <p:txBody>
          <a:bodyPr wrap="square" rtlCol="0">
            <a:spAutoFit/>
          </a:bodyPr>
          <a:lstStyle/>
          <a:p>
            <a:r>
              <a:rPr lang="en-US" dirty="0"/>
              <a:t>J</a:t>
            </a:r>
            <a:r>
              <a:rPr lang="en-US" dirty="0" smtClean="0"/>
              <a:t>esuit Church of Jesus in Rome (the </a:t>
            </a:r>
            <a:r>
              <a:rPr lang="en-US" dirty="0" err="1" smtClean="0"/>
              <a:t>Gesu</a:t>
            </a:r>
            <a:r>
              <a:rPr lang="en-US" dirty="0" smtClean="0"/>
              <a:t>) (1551) </a:t>
            </a:r>
            <a:r>
              <a:rPr lang="en-US" dirty="0" err="1" smtClean="0"/>
              <a:t>concieved</a:t>
            </a:r>
            <a:r>
              <a:rPr lang="en-US" dirty="0" smtClean="0"/>
              <a:t> by Saint Ignatius of Loyola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dirty="0" smtClean="0"/>
              <a:t>Rococo “Late Baroque”</a:t>
            </a:r>
            <a:endParaRPr lang="en-US" dirty="0"/>
          </a:p>
        </p:txBody>
      </p:sp>
      <p:sp>
        <p:nvSpPr>
          <p:cNvPr id="10" name="Content Placeholder 9"/>
          <p:cNvSpPr>
            <a:spLocks noGrp="1"/>
          </p:cNvSpPr>
          <p:nvPr>
            <p:ph sz="half" idx="1"/>
          </p:nvPr>
        </p:nvSpPr>
        <p:spPr/>
        <p:txBody>
          <a:bodyPr>
            <a:normAutofit fontScale="85000" lnSpcReduction="20000"/>
          </a:bodyPr>
          <a:lstStyle/>
          <a:p>
            <a:r>
              <a:rPr lang="en-US" dirty="0" smtClean="0"/>
              <a:t>18</a:t>
            </a:r>
            <a:r>
              <a:rPr lang="en-US" baseline="30000" dirty="0" smtClean="0"/>
              <a:t>th</a:t>
            </a:r>
            <a:r>
              <a:rPr lang="en-US" dirty="0" smtClean="0"/>
              <a:t> century (1700-1780)</a:t>
            </a:r>
          </a:p>
          <a:p>
            <a:r>
              <a:rPr lang="en-US" dirty="0" smtClean="0"/>
              <a:t>“ancient regime art”</a:t>
            </a:r>
          </a:p>
          <a:p>
            <a:r>
              <a:rPr lang="en-US" dirty="0"/>
              <a:t>R</a:t>
            </a:r>
            <a:r>
              <a:rPr lang="en-US" dirty="0" smtClean="0"/>
              <a:t>eaction against the grandeur, symmetry and strict regulations of the Baroque</a:t>
            </a:r>
          </a:p>
          <a:p>
            <a:r>
              <a:rPr lang="en-US" dirty="0" smtClean="0"/>
              <a:t>More florid, graceful, and ornate  with more witty and playful themes. </a:t>
            </a:r>
          </a:p>
          <a:p>
            <a:r>
              <a:rPr lang="en-US" dirty="0" smtClean="0"/>
              <a:t>Heavily criticized for being too frivolous and superficial </a:t>
            </a:r>
            <a:endParaRPr lang="en-US" dirty="0"/>
          </a:p>
        </p:txBody>
      </p:sp>
      <p:sp>
        <p:nvSpPr>
          <p:cNvPr id="11" name="Content Placeholder 10"/>
          <p:cNvSpPr>
            <a:spLocks noGrp="1"/>
          </p:cNvSpPr>
          <p:nvPr>
            <p:ph sz="half" idx="2"/>
          </p:nvPr>
        </p:nvSpPr>
        <p:spPr/>
        <p:txBody>
          <a:bodyPr>
            <a:normAutofit fontScale="85000" lnSpcReduction="20000"/>
          </a:bodyPr>
          <a:lstStyle/>
          <a:p>
            <a:r>
              <a:rPr lang="en-US" dirty="0" smtClean="0"/>
              <a:t>Includes:</a:t>
            </a:r>
          </a:p>
          <a:p>
            <a:pPr lvl="1"/>
            <a:r>
              <a:rPr lang="en-US" dirty="0" smtClean="0"/>
              <a:t>Painting</a:t>
            </a:r>
          </a:p>
          <a:p>
            <a:pPr lvl="1"/>
            <a:r>
              <a:rPr lang="en-US" dirty="0" smtClean="0"/>
              <a:t>Sculpting</a:t>
            </a:r>
          </a:p>
          <a:p>
            <a:pPr lvl="1"/>
            <a:r>
              <a:rPr lang="en-US" dirty="0" smtClean="0"/>
              <a:t>Architecture</a:t>
            </a:r>
          </a:p>
          <a:p>
            <a:pPr lvl="1"/>
            <a:r>
              <a:rPr lang="en-US" dirty="0" smtClean="0"/>
              <a:t>Interior design</a:t>
            </a:r>
          </a:p>
          <a:p>
            <a:pPr lvl="1"/>
            <a:r>
              <a:rPr lang="en-US" dirty="0" smtClean="0"/>
              <a:t>Decoration</a:t>
            </a:r>
          </a:p>
          <a:p>
            <a:pPr lvl="1"/>
            <a:r>
              <a:rPr lang="en-US" dirty="0" smtClean="0"/>
              <a:t>literature,</a:t>
            </a:r>
          </a:p>
          <a:p>
            <a:pPr lvl="1"/>
            <a:r>
              <a:rPr lang="en-US" dirty="0" smtClean="0"/>
              <a:t>Music</a:t>
            </a:r>
          </a:p>
          <a:p>
            <a:pPr lvl="1"/>
            <a:r>
              <a:rPr lang="en-US" dirty="0" smtClean="0"/>
              <a:t>Theatre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Famous Rococo Artists</a:t>
            </a:r>
            <a:endParaRPr lang="en-US" dirty="0"/>
          </a:p>
        </p:txBody>
      </p:sp>
      <p:sp>
        <p:nvSpPr>
          <p:cNvPr id="4" name="Text Placeholder 3"/>
          <p:cNvSpPr>
            <a:spLocks noGrp="1"/>
          </p:cNvSpPr>
          <p:nvPr>
            <p:ph type="body" idx="1"/>
          </p:nvPr>
        </p:nvSpPr>
        <p:spPr>
          <a:xfrm>
            <a:off x="457200" y="838200"/>
            <a:ext cx="4040188" cy="639762"/>
          </a:xfrm>
        </p:spPr>
        <p:txBody>
          <a:bodyPr/>
          <a:lstStyle/>
          <a:p>
            <a:r>
              <a:rPr lang="en-US" dirty="0" smtClean="0"/>
              <a:t>Art </a:t>
            </a:r>
            <a:endParaRPr lang="en-US" dirty="0"/>
          </a:p>
        </p:txBody>
      </p:sp>
      <p:sp>
        <p:nvSpPr>
          <p:cNvPr id="6" name="Text Placeholder 5"/>
          <p:cNvSpPr>
            <a:spLocks noGrp="1"/>
          </p:cNvSpPr>
          <p:nvPr>
            <p:ph type="body" sz="half" idx="3"/>
          </p:nvPr>
        </p:nvSpPr>
        <p:spPr>
          <a:xfrm>
            <a:off x="4572000" y="1066800"/>
            <a:ext cx="4041775" cy="639762"/>
          </a:xfrm>
        </p:spPr>
        <p:txBody>
          <a:bodyPr/>
          <a:lstStyle/>
          <a:p>
            <a:r>
              <a:rPr lang="en-US" dirty="0" smtClean="0"/>
              <a:t>Architecture </a:t>
            </a:r>
            <a:endParaRPr lang="en-US" dirty="0"/>
          </a:p>
        </p:txBody>
      </p:sp>
      <p:sp>
        <p:nvSpPr>
          <p:cNvPr id="5" name="Content Placeholder 4"/>
          <p:cNvSpPr>
            <a:spLocks noGrp="1"/>
          </p:cNvSpPr>
          <p:nvPr>
            <p:ph sz="quarter" idx="2"/>
          </p:nvPr>
        </p:nvSpPr>
        <p:spPr>
          <a:xfrm>
            <a:off x="304800" y="1524000"/>
            <a:ext cx="4040188" cy="3951288"/>
          </a:xfrm>
        </p:spPr>
        <p:txBody>
          <a:bodyPr>
            <a:normAutofit/>
          </a:bodyPr>
          <a:lstStyle/>
          <a:p>
            <a:r>
              <a:rPr lang="en-US" sz="2000" dirty="0" smtClean="0"/>
              <a:t>Jean-</a:t>
            </a:r>
            <a:r>
              <a:rPr lang="en-US" sz="2000" dirty="0" err="1" smtClean="0"/>
              <a:t>Honoré</a:t>
            </a:r>
            <a:r>
              <a:rPr lang="en-US" sz="2000" dirty="0" smtClean="0"/>
              <a:t> Fragonard- French painter whose art is distinguished by exuberance and eroticism </a:t>
            </a:r>
            <a:endParaRPr lang="en-US" sz="2000" dirty="0"/>
          </a:p>
        </p:txBody>
      </p:sp>
      <p:sp>
        <p:nvSpPr>
          <p:cNvPr id="7" name="Content Placeholder 6"/>
          <p:cNvSpPr>
            <a:spLocks noGrp="1"/>
          </p:cNvSpPr>
          <p:nvPr>
            <p:ph sz="quarter" idx="4"/>
          </p:nvPr>
        </p:nvSpPr>
        <p:spPr>
          <a:xfrm>
            <a:off x="4648200" y="1752600"/>
            <a:ext cx="4041775" cy="3951288"/>
          </a:xfrm>
        </p:spPr>
        <p:txBody>
          <a:bodyPr/>
          <a:lstStyle/>
          <a:p>
            <a:r>
              <a:rPr lang="en-US" dirty="0" smtClean="0"/>
              <a:t>Palace of Versailles</a:t>
            </a:r>
          </a:p>
          <a:p>
            <a:endParaRPr lang="en-US" dirty="0"/>
          </a:p>
          <a:p>
            <a:r>
              <a:rPr lang="en-US" dirty="0" smtClean="0"/>
              <a:t> </a:t>
            </a:r>
            <a:endParaRPr lang="en-US" dirty="0"/>
          </a:p>
        </p:txBody>
      </p:sp>
      <p:pic>
        <p:nvPicPr>
          <p:cNvPr id="18434" name="Picture 2" descr="Marie Antoinette's bedroom at Versailles."/>
          <p:cNvPicPr>
            <a:picLocks noChangeAspect="1" noChangeArrowheads="1"/>
          </p:cNvPicPr>
          <p:nvPr/>
        </p:nvPicPr>
        <p:blipFill>
          <a:blip r:embed="rId2"/>
          <a:srcRect/>
          <a:stretch>
            <a:fillRect/>
          </a:stretch>
        </p:blipFill>
        <p:spPr bwMode="auto">
          <a:xfrm>
            <a:off x="4648200" y="2819400"/>
            <a:ext cx="3905250" cy="2733676"/>
          </a:xfrm>
          <a:prstGeom prst="rect">
            <a:avLst/>
          </a:prstGeom>
          <a:noFill/>
        </p:spPr>
      </p:pic>
      <p:pic>
        <p:nvPicPr>
          <p:cNvPr id="9" name="Picture 2" descr="File:Fragonard - swing.jpg"/>
          <p:cNvPicPr>
            <a:picLocks noChangeAspect="1" noChangeArrowheads="1"/>
          </p:cNvPicPr>
          <p:nvPr/>
        </p:nvPicPr>
        <p:blipFill>
          <a:blip r:embed="rId3"/>
          <a:srcRect/>
          <a:stretch>
            <a:fillRect/>
          </a:stretch>
        </p:blipFill>
        <p:spPr bwMode="auto">
          <a:xfrm>
            <a:off x="228600" y="2590800"/>
            <a:ext cx="2895600" cy="3696510"/>
          </a:xfrm>
          <a:prstGeom prst="rect">
            <a:avLst/>
          </a:prstGeom>
          <a:noFill/>
        </p:spPr>
      </p:pic>
      <p:sp>
        <p:nvSpPr>
          <p:cNvPr id="10" name="TextBox 9"/>
          <p:cNvSpPr txBox="1"/>
          <p:nvPr/>
        </p:nvSpPr>
        <p:spPr>
          <a:xfrm>
            <a:off x="152400" y="6324600"/>
            <a:ext cx="5715000" cy="369332"/>
          </a:xfrm>
          <a:prstGeom prst="rect">
            <a:avLst/>
          </a:prstGeom>
          <a:noFill/>
        </p:spPr>
        <p:txBody>
          <a:bodyPr wrap="square" rtlCol="0">
            <a:spAutoFit/>
          </a:bodyPr>
          <a:lstStyle/>
          <a:p>
            <a:r>
              <a:rPr lang="en-US" i="1" dirty="0" smtClean="0"/>
              <a:t>The Swing </a:t>
            </a:r>
            <a:r>
              <a:rPr lang="en-US" dirty="0" smtClean="0"/>
              <a:t>(1767) Jean-</a:t>
            </a:r>
            <a:r>
              <a:rPr lang="en-US" dirty="0" err="1" smtClean="0"/>
              <a:t>Honoré</a:t>
            </a:r>
            <a:r>
              <a:rPr lang="en-US" dirty="0" smtClean="0"/>
              <a:t> Fragonard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Neoclassicism</a:t>
            </a:r>
            <a:endParaRPr lang="en-US" dirty="0"/>
          </a:p>
        </p:txBody>
      </p:sp>
      <p:sp>
        <p:nvSpPr>
          <p:cNvPr id="4" name="Content Placeholder 3"/>
          <p:cNvSpPr>
            <a:spLocks noGrp="1"/>
          </p:cNvSpPr>
          <p:nvPr>
            <p:ph sz="half" idx="1"/>
          </p:nvPr>
        </p:nvSpPr>
        <p:spPr/>
        <p:txBody>
          <a:bodyPr>
            <a:normAutofit fontScale="92500" lnSpcReduction="20000"/>
          </a:bodyPr>
          <a:lstStyle/>
          <a:p>
            <a:r>
              <a:rPr lang="en-US" dirty="0" smtClean="0"/>
              <a:t>Return to classic antiquity, spirit of classical period and product of Enlightenment era thought</a:t>
            </a:r>
          </a:p>
          <a:p>
            <a:r>
              <a:rPr lang="en-US" dirty="0" smtClean="0"/>
              <a:t>18</a:t>
            </a:r>
            <a:r>
              <a:rPr lang="en-US" baseline="30000" dirty="0" smtClean="0"/>
              <a:t>th</a:t>
            </a:r>
            <a:r>
              <a:rPr lang="en-US" dirty="0" smtClean="0"/>
              <a:t> century to 21</a:t>
            </a:r>
            <a:r>
              <a:rPr lang="en-US" baseline="30000" dirty="0" smtClean="0"/>
              <a:t>st</a:t>
            </a:r>
            <a:r>
              <a:rPr lang="en-US" dirty="0" smtClean="0"/>
              <a:t> century influence </a:t>
            </a:r>
          </a:p>
          <a:p>
            <a:r>
              <a:rPr lang="en-US" dirty="0" smtClean="0"/>
              <a:t>“academic art”</a:t>
            </a:r>
          </a:p>
          <a:p>
            <a:pPr lvl="1"/>
            <a:r>
              <a:rPr lang="en-US" dirty="0" smtClean="0"/>
              <a:t>Showcased at Paris salons</a:t>
            </a:r>
          </a:p>
          <a:p>
            <a:r>
              <a:rPr lang="en-US" dirty="0" smtClean="0"/>
              <a:t>Mainly influential in France </a:t>
            </a:r>
            <a:endParaRPr lang="en-US" dirty="0"/>
          </a:p>
        </p:txBody>
      </p:sp>
      <p:sp>
        <p:nvSpPr>
          <p:cNvPr id="5" name="Content Placeholder 4"/>
          <p:cNvSpPr>
            <a:spLocks noGrp="1"/>
          </p:cNvSpPr>
          <p:nvPr>
            <p:ph sz="half" idx="2"/>
          </p:nvPr>
        </p:nvSpPr>
        <p:spPr/>
        <p:txBody>
          <a:bodyPr>
            <a:normAutofit fontScale="92500" lnSpcReduction="20000"/>
          </a:bodyPr>
          <a:lstStyle/>
          <a:p>
            <a:r>
              <a:rPr lang="en-US" dirty="0" smtClean="0"/>
              <a:t>Characteristics:</a:t>
            </a:r>
          </a:p>
          <a:p>
            <a:pPr lvl="1"/>
            <a:r>
              <a:rPr lang="en-US" dirty="0" smtClean="0"/>
              <a:t>Formal </a:t>
            </a:r>
          </a:p>
          <a:p>
            <a:pPr lvl="1"/>
            <a:r>
              <a:rPr lang="en-US" dirty="0" smtClean="0"/>
              <a:t>Imperial style </a:t>
            </a:r>
          </a:p>
          <a:p>
            <a:pPr lvl="1"/>
            <a:r>
              <a:rPr lang="en-US" dirty="0" smtClean="0"/>
              <a:t>Imitation of Greek and Roman Art </a:t>
            </a:r>
          </a:p>
          <a:p>
            <a:r>
              <a:rPr lang="en-US" dirty="0" smtClean="0"/>
              <a:t>Found in:</a:t>
            </a:r>
          </a:p>
          <a:p>
            <a:pPr lvl="1"/>
            <a:r>
              <a:rPr lang="en-US" dirty="0" smtClean="0"/>
              <a:t>Visual arts </a:t>
            </a:r>
          </a:p>
          <a:p>
            <a:pPr lvl="1"/>
            <a:r>
              <a:rPr lang="en-US" dirty="0" smtClean="0"/>
              <a:t>Literature</a:t>
            </a:r>
          </a:p>
          <a:p>
            <a:pPr lvl="1"/>
            <a:r>
              <a:rPr lang="en-US" dirty="0" smtClean="0"/>
              <a:t>Theatre</a:t>
            </a:r>
          </a:p>
          <a:p>
            <a:pPr lvl="1"/>
            <a:r>
              <a:rPr lang="en-US" dirty="0" smtClean="0"/>
              <a:t>Music</a:t>
            </a:r>
          </a:p>
          <a:p>
            <a:pPr lvl="1"/>
            <a:r>
              <a:rPr lang="en-US" dirty="0" smtClean="0"/>
              <a:t>Architecture </a:t>
            </a:r>
            <a:endParaRPr lang="en-US" dirty="0"/>
          </a:p>
          <a:p>
            <a:endParaRPr lang="en-US" dirty="0" smtClean="0"/>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Famous Neoclassicism Artists</a:t>
            </a:r>
            <a:endParaRPr lang="en-US" dirty="0"/>
          </a:p>
        </p:txBody>
      </p:sp>
      <p:sp>
        <p:nvSpPr>
          <p:cNvPr id="4" name="Text Placeholder 3"/>
          <p:cNvSpPr>
            <a:spLocks noGrp="1"/>
          </p:cNvSpPr>
          <p:nvPr>
            <p:ph type="body" idx="1"/>
          </p:nvPr>
        </p:nvSpPr>
        <p:spPr/>
        <p:txBody>
          <a:bodyPr/>
          <a:lstStyle/>
          <a:p>
            <a:r>
              <a:rPr lang="en-US" dirty="0" smtClean="0"/>
              <a:t>Art and Literature:</a:t>
            </a:r>
            <a:endParaRPr lang="en-US" dirty="0"/>
          </a:p>
        </p:txBody>
      </p:sp>
      <p:sp>
        <p:nvSpPr>
          <p:cNvPr id="6" name="Text Placeholder 5"/>
          <p:cNvSpPr>
            <a:spLocks noGrp="1"/>
          </p:cNvSpPr>
          <p:nvPr>
            <p:ph type="body" sz="half" idx="3"/>
          </p:nvPr>
        </p:nvSpPr>
        <p:spPr/>
        <p:txBody>
          <a:bodyPr/>
          <a:lstStyle/>
          <a:p>
            <a:r>
              <a:rPr lang="en-US" dirty="0" smtClean="0"/>
              <a:t>Music:</a:t>
            </a:r>
            <a:endParaRPr lang="en-US" dirty="0"/>
          </a:p>
        </p:txBody>
      </p:sp>
      <p:sp>
        <p:nvSpPr>
          <p:cNvPr id="5" name="Content Placeholder 4"/>
          <p:cNvSpPr>
            <a:spLocks noGrp="1"/>
          </p:cNvSpPr>
          <p:nvPr>
            <p:ph sz="quarter" idx="2"/>
          </p:nvPr>
        </p:nvSpPr>
        <p:spPr/>
        <p:txBody>
          <a:bodyPr>
            <a:normAutofit fontScale="85000" lnSpcReduction="10000"/>
          </a:bodyPr>
          <a:lstStyle/>
          <a:p>
            <a:r>
              <a:rPr lang="en-US" dirty="0" smtClean="0"/>
              <a:t>Jacques-Louis David- depict art as moral seriousness, emphasis on honor, patriotism</a:t>
            </a:r>
          </a:p>
          <a:p>
            <a:r>
              <a:rPr lang="en-US" dirty="0" err="1" smtClean="0"/>
              <a:t>Cesare</a:t>
            </a:r>
            <a:r>
              <a:rPr lang="en-US" dirty="0" smtClean="0"/>
              <a:t> </a:t>
            </a:r>
            <a:r>
              <a:rPr lang="en-US" dirty="0" err="1" smtClean="0"/>
              <a:t>Beccaria</a:t>
            </a:r>
            <a:r>
              <a:rPr lang="en-US" dirty="0" smtClean="0"/>
              <a:t>- wrote On Crimes and Punishments, 1764 which  argued that punishment should not be exercises on brutality; against capital punishment because it failed to stop others from committing crimes and is an example of barbarism</a:t>
            </a:r>
          </a:p>
          <a:p>
            <a:endParaRPr lang="en-US" dirty="0" smtClean="0"/>
          </a:p>
          <a:p>
            <a:endParaRPr lang="en-US" dirty="0"/>
          </a:p>
        </p:txBody>
      </p:sp>
      <p:sp>
        <p:nvSpPr>
          <p:cNvPr id="7" name="Content Placeholder 6"/>
          <p:cNvSpPr>
            <a:spLocks noGrp="1"/>
          </p:cNvSpPr>
          <p:nvPr>
            <p:ph sz="quarter" idx="4"/>
          </p:nvPr>
        </p:nvSpPr>
        <p:spPr/>
        <p:txBody>
          <a:bodyPr>
            <a:normAutofit lnSpcReduction="10000"/>
          </a:bodyPr>
          <a:lstStyle/>
          <a:p>
            <a:r>
              <a:rPr lang="en-US" dirty="0" smtClean="0"/>
              <a:t>Franz Joseph Haydn- 104 symphonies + string arrangements  and compositions; dedicated to common people</a:t>
            </a:r>
          </a:p>
          <a:p>
            <a:r>
              <a:rPr lang="en-US" dirty="0" smtClean="0"/>
              <a:t>Wolfgang Amadeus Mozart- musician, prodigy; could not find patron in Vienna; died at 35</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73</TotalTime>
  <Words>818</Words>
  <Application>Microsoft Office PowerPoint</Application>
  <PresentationFormat>On-screen Show (4:3)</PresentationFormat>
  <Paragraphs>112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European Art Movements </vt:lpstr>
      <vt:lpstr>Slide 2</vt:lpstr>
      <vt:lpstr>Baroque</vt:lpstr>
      <vt:lpstr>Famous Baroque Artists</vt:lpstr>
      <vt:lpstr>Famous Baroque Style Pieces</vt:lpstr>
      <vt:lpstr>Rococo “Late Baroque”</vt:lpstr>
      <vt:lpstr>Famous Rococo Artists</vt:lpstr>
      <vt:lpstr>Neoclassicism</vt:lpstr>
      <vt:lpstr>Famous Neoclassicism Artists</vt:lpstr>
      <vt:lpstr>Famous Neoclassic Pieces</vt:lpstr>
      <vt:lpstr>Romanticism</vt:lpstr>
      <vt:lpstr>Famous Romantic Era Artists</vt:lpstr>
      <vt:lpstr>Famous Romantic Pieces</vt:lpstr>
    </vt:vector>
  </TitlesOfParts>
  <Company>hayatch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Art Movements </dc:title>
  <dc:creator>Ami Hayashi</dc:creator>
  <cp:lastModifiedBy>installer</cp:lastModifiedBy>
  <cp:revision>8</cp:revision>
  <dcterms:created xsi:type="dcterms:W3CDTF">2013-01-07T07:47:29Z</dcterms:created>
  <dcterms:modified xsi:type="dcterms:W3CDTF">2013-01-07T18:25:38Z</dcterms:modified>
</cp:coreProperties>
</file>