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78" d="100"/>
          <a:sy n="78" d="100"/>
        </p:scale>
        <p:origin x="-110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1752600" y="990600"/>
            <a:ext cx="6400800" cy="2514600"/>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folHlink"/>
                </a:solidFill>
                <a:miter lim="800000"/>
                <a:headEnd/>
                <a:tailEnd/>
              </a14:hiddenLine>
            </a:ext>
          </a:extLst>
        </p:spPr>
        <p:txBody>
          <a:bodyPr/>
          <a:lstStyle>
            <a:lvl1pPr algn="ctr">
              <a:defRPr/>
            </a:lvl1pPr>
          </a:lstStyle>
          <a:p>
            <a:pPr lvl="0"/>
            <a:r>
              <a:rPr lang="en-US" noProof="0" smtClean="0"/>
              <a:t>Click to edit Master title style</a:t>
            </a:r>
          </a:p>
        </p:txBody>
      </p:sp>
      <p:sp>
        <p:nvSpPr>
          <p:cNvPr id="59395" name="Rectangle 3"/>
          <p:cNvSpPr>
            <a:spLocks noGrp="1" noChangeArrowheads="1"/>
          </p:cNvSpPr>
          <p:nvPr>
            <p:ph type="subTitle" idx="1"/>
          </p:nvPr>
        </p:nvSpPr>
        <p:spPr>
          <a:xfrm>
            <a:off x="1752600" y="3886200"/>
            <a:ext cx="6400800" cy="1752600"/>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folHlink"/>
                </a:solidFill>
                <a:miter lim="800000"/>
                <a:headEnd/>
                <a:tailEnd/>
              </a14:hiddenLine>
            </a:ext>
          </a:extLst>
        </p:spPr>
        <p:txBody>
          <a:bodyPr/>
          <a:lstStyle>
            <a:lvl1pPr marL="0" indent="0" algn="ctr">
              <a:buFontTx/>
              <a:buNone/>
              <a:defRPr/>
            </a:lvl1pPr>
          </a:lstStyle>
          <a:p>
            <a:pPr lvl="0"/>
            <a:r>
              <a:rPr lang="en-US" noProof="0" smtClean="0"/>
              <a:t>Click to edit Master subtitle style</a:t>
            </a:r>
          </a:p>
        </p:txBody>
      </p:sp>
      <p:sp>
        <p:nvSpPr>
          <p:cNvPr id="59396" name="Rectangle 4"/>
          <p:cNvSpPr>
            <a:spLocks noGrp="1" noChangeArrowheads="1"/>
          </p:cNvSpPr>
          <p:nvPr>
            <p:ph type="dt" sz="half" idx="2"/>
          </p:nvPr>
        </p:nvSpPr>
        <p:spPr>
          <a:xfrm>
            <a:off x="914400" y="6400800"/>
            <a:ext cx="1905000" cy="457200"/>
          </a:xfrm>
        </p:spPr>
        <p:txBody>
          <a:bodyPr anchorCtr="0"/>
          <a:lstStyle>
            <a:lvl1pPr>
              <a:defRPr/>
            </a:lvl1pPr>
          </a:lstStyle>
          <a:p>
            <a:endParaRPr lang="en-US"/>
          </a:p>
        </p:txBody>
      </p:sp>
      <p:sp>
        <p:nvSpPr>
          <p:cNvPr id="59397" name="Rectangle 5"/>
          <p:cNvSpPr>
            <a:spLocks noGrp="1" noChangeArrowheads="1"/>
          </p:cNvSpPr>
          <p:nvPr>
            <p:ph type="ftr" sz="quarter" idx="3"/>
          </p:nvPr>
        </p:nvSpPr>
        <p:spPr>
          <a:xfrm>
            <a:off x="3505200" y="6400800"/>
            <a:ext cx="2895600" cy="457200"/>
          </a:xfrm>
        </p:spPr>
        <p:txBody>
          <a:bodyPr anchorCtr="0"/>
          <a:lstStyle>
            <a:lvl1pPr>
              <a:defRPr/>
            </a:lvl1pPr>
          </a:lstStyle>
          <a:p>
            <a:endParaRPr lang="en-US"/>
          </a:p>
        </p:txBody>
      </p:sp>
      <p:sp>
        <p:nvSpPr>
          <p:cNvPr id="59398" name="Rectangle 6"/>
          <p:cNvSpPr>
            <a:spLocks noGrp="1" noChangeArrowheads="1"/>
          </p:cNvSpPr>
          <p:nvPr>
            <p:ph type="sldNum" sz="quarter" idx="4"/>
          </p:nvPr>
        </p:nvSpPr>
        <p:spPr/>
        <p:txBody>
          <a:bodyPr anchorCtr="0"/>
          <a:lstStyle>
            <a:lvl1pPr>
              <a:defRPr/>
            </a:lvl1pPr>
          </a:lstStyle>
          <a:p>
            <a:fld id="{BD4986E0-CFD5-454E-8A40-178F1CFE39E6}" type="slidenum">
              <a:rPr lang="en-US"/>
              <a:pPr/>
              <a:t>‹#›</a:t>
            </a:fld>
            <a:endParaRPr lang="en-US"/>
          </a:p>
        </p:txBody>
      </p:sp>
      <p:grpSp>
        <p:nvGrpSpPr>
          <p:cNvPr id="59399" name="Group 7"/>
          <p:cNvGrpSpPr>
            <a:grpSpLocks/>
          </p:cNvGrpSpPr>
          <p:nvPr/>
        </p:nvGrpSpPr>
        <p:grpSpPr bwMode="auto">
          <a:xfrm>
            <a:off x="0" y="0"/>
            <a:ext cx="6362700" cy="6858000"/>
            <a:chOff x="0" y="0"/>
            <a:chExt cx="4008" cy="4320"/>
          </a:xfrm>
        </p:grpSpPr>
        <p:pic>
          <p:nvPicPr>
            <p:cNvPr id="59400" name="Picture 8" descr="C:\My Documents\bits\Expbann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invGray">
            <a:xfrm>
              <a:off x="0" y="0"/>
              <a:ext cx="432" cy="4320"/>
            </a:xfrm>
            <a:prstGeom prst="rect">
              <a:avLst/>
            </a:prstGeom>
            <a:noFill/>
            <a:extLst>
              <a:ext uri="{909E8E84-426E-40dd-AFC4-6F175D3DCCD1}">
                <a14:hiddenFill xmlns:a14="http://schemas.microsoft.com/office/drawing/2010/main">
                  <a:solidFill>
                    <a:srgbClr val="FFFFFF"/>
                  </a:solidFill>
                </a14:hiddenFill>
              </a:ext>
            </a:extLst>
          </p:spPr>
        </p:pic>
        <p:pic>
          <p:nvPicPr>
            <p:cNvPr id="59401" name="Picture 9" descr="D:\FRONTPAGE THEMES\EXPEDITN\EXPHORS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8" y="3600"/>
              <a:ext cx="1800" cy="60"/>
            </a:xfrm>
            <a:prstGeom prst="rect">
              <a:avLst/>
            </a:prstGeom>
            <a:noFill/>
            <a:extLst>
              <a:ext uri="{909E8E84-426E-40dd-AFC4-6F175D3DCCD1}">
                <a14:hiddenFill xmlns:a14="http://schemas.microsoft.com/office/drawing/2010/main">
                  <a:solidFill>
                    <a:srgbClr val="FFFFFF"/>
                  </a:solidFill>
                </a14:hiddenFill>
              </a:ext>
            </a:extLst>
          </p:spPr>
        </p:pic>
      </p:grpSp>
      <p:pic>
        <p:nvPicPr>
          <p:cNvPr id="59402" name="Picture 10" descr="P:\!Themes\Expedition\EXPHORSA.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3657600"/>
            <a:ext cx="5715000" cy="95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80A25D-A9B4-401F-92E5-53EAAFB59B7B}" type="slidenum">
              <a:rPr lang="en-US"/>
              <a:pPr/>
              <a:t>‹#›</a:t>
            </a:fld>
            <a:endParaRPr lang="en-US"/>
          </a:p>
        </p:txBody>
      </p:sp>
    </p:spTree>
    <p:extLst>
      <p:ext uri="{BB962C8B-B14F-4D97-AF65-F5344CB8AC3E}">
        <p14:creationId xmlns:p14="http://schemas.microsoft.com/office/powerpoint/2010/main" val="2121639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81000"/>
            <a:ext cx="1943100" cy="5499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2038" y="381000"/>
            <a:ext cx="5681662" cy="5499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D26B3B2-13B7-429C-884E-9766D2F4E147}" type="slidenum">
              <a:rPr lang="en-US"/>
              <a:pPr/>
              <a:t>‹#›</a:t>
            </a:fld>
            <a:endParaRPr lang="en-US"/>
          </a:p>
        </p:txBody>
      </p:sp>
    </p:spTree>
    <p:extLst>
      <p:ext uri="{BB962C8B-B14F-4D97-AF65-F5344CB8AC3E}">
        <p14:creationId xmlns:p14="http://schemas.microsoft.com/office/powerpoint/2010/main" val="139527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463ACB8-1783-4EBE-B109-04844BD67B94}" type="slidenum">
              <a:rPr lang="en-US"/>
              <a:pPr/>
              <a:t>‹#›</a:t>
            </a:fld>
            <a:endParaRPr lang="en-US"/>
          </a:p>
        </p:txBody>
      </p:sp>
    </p:spTree>
    <p:extLst>
      <p:ext uri="{BB962C8B-B14F-4D97-AF65-F5344CB8AC3E}">
        <p14:creationId xmlns:p14="http://schemas.microsoft.com/office/powerpoint/2010/main" val="762956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EB8BA5-4743-4846-AA5C-62441CDF11B5}" type="slidenum">
              <a:rPr lang="en-US"/>
              <a:pPr/>
              <a:t>‹#›</a:t>
            </a:fld>
            <a:endParaRPr lang="en-US"/>
          </a:p>
        </p:txBody>
      </p:sp>
    </p:spTree>
    <p:extLst>
      <p:ext uri="{BB962C8B-B14F-4D97-AF65-F5344CB8AC3E}">
        <p14:creationId xmlns:p14="http://schemas.microsoft.com/office/powerpoint/2010/main" val="3958726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2038" y="1766888"/>
            <a:ext cx="3808412"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2850" y="1766888"/>
            <a:ext cx="3808413"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15E9797-B4F3-49D6-90B1-2D60BFA9B376}" type="slidenum">
              <a:rPr lang="en-US"/>
              <a:pPr/>
              <a:t>‹#›</a:t>
            </a:fld>
            <a:endParaRPr lang="en-US"/>
          </a:p>
        </p:txBody>
      </p:sp>
    </p:spTree>
    <p:extLst>
      <p:ext uri="{BB962C8B-B14F-4D97-AF65-F5344CB8AC3E}">
        <p14:creationId xmlns:p14="http://schemas.microsoft.com/office/powerpoint/2010/main" val="81089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13B551F-6CB6-4D43-9A26-A3FE14D4C475}" type="slidenum">
              <a:rPr lang="en-US"/>
              <a:pPr/>
              <a:t>‹#›</a:t>
            </a:fld>
            <a:endParaRPr lang="en-US"/>
          </a:p>
        </p:txBody>
      </p:sp>
    </p:spTree>
    <p:extLst>
      <p:ext uri="{BB962C8B-B14F-4D97-AF65-F5344CB8AC3E}">
        <p14:creationId xmlns:p14="http://schemas.microsoft.com/office/powerpoint/2010/main" val="2798486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A8AE5F6-BCFA-4425-9018-BECBF8B63FFE}" type="slidenum">
              <a:rPr lang="en-US"/>
              <a:pPr/>
              <a:t>‹#›</a:t>
            </a:fld>
            <a:endParaRPr lang="en-US"/>
          </a:p>
        </p:txBody>
      </p:sp>
    </p:spTree>
    <p:extLst>
      <p:ext uri="{BB962C8B-B14F-4D97-AF65-F5344CB8AC3E}">
        <p14:creationId xmlns:p14="http://schemas.microsoft.com/office/powerpoint/2010/main" val="2363397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21563BD-8744-4843-9E30-5247BB382538}" type="slidenum">
              <a:rPr lang="en-US"/>
              <a:pPr/>
              <a:t>‹#›</a:t>
            </a:fld>
            <a:endParaRPr lang="en-US"/>
          </a:p>
        </p:txBody>
      </p:sp>
    </p:spTree>
    <p:extLst>
      <p:ext uri="{BB962C8B-B14F-4D97-AF65-F5344CB8AC3E}">
        <p14:creationId xmlns:p14="http://schemas.microsoft.com/office/powerpoint/2010/main" val="22658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803C1ED-17A5-4DFC-BA98-3F62AB7BCE67}" type="slidenum">
              <a:rPr lang="en-US"/>
              <a:pPr/>
              <a:t>‹#›</a:t>
            </a:fld>
            <a:endParaRPr lang="en-US"/>
          </a:p>
        </p:txBody>
      </p:sp>
    </p:spTree>
    <p:extLst>
      <p:ext uri="{BB962C8B-B14F-4D97-AF65-F5344CB8AC3E}">
        <p14:creationId xmlns:p14="http://schemas.microsoft.com/office/powerpoint/2010/main" val="1682005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3BF2394-B07F-4618-AF01-DA286ABA2DF5}" type="slidenum">
              <a:rPr lang="en-US"/>
              <a:pPr/>
              <a:t>‹#›</a:t>
            </a:fld>
            <a:endParaRPr lang="en-US"/>
          </a:p>
        </p:txBody>
      </p:sp>
    </p:spTree>
    <p:extLst>
      <p:ext uri="{BB962C8B-B14F-4D97-AF65-F5344CB8AC3E}">
        <p14:creationId xmlns:p14="http://schemas.microsoft.com/office/powerpoint/2010/main" val="14244537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5" Type="http://schemas.openxmlformats.org/officeDocument/2006/relationships/image" Target="../media/image3.png"/><Relationship Id="rId16" Type="http://schemas.openxmlformats.org/officeDocument/2006/relationships/image" Target="../media/image4.png"/><Relationship Id="rId17"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pic>
        <p:nvPicPr>
          <p:cNvPr id="58370" name="Picture 2" descr="C:\My Documents\bits\Expbanna.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0" y="0"/>
            <a:ext cx="685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8371" name="Rectangle 3"/>
          <p:cNvSpPr>
            <a:spLocks noGrp="1" noChangeArrowheads="1"/>
          </p:cNvSpPr>
          <p:nvPr>
            <p:ph type="title"/>
          </p:nvPr>
        </p:nvSpPr>
        <p:spPr bwMode="auto">
          <a:xfrm>
            <a:off x="1066800" y="3810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8372" name="Rectangle 4"/>
          <p:cNvSpPr>
            <a:spLocks noGrp="1" noChangeArrowheads="1"/>
          </p:cNvSpPr>
          <p:nvPr>
            <p:ph type="dt" sz="half" idx="2"/>
          </p:nvPr>
        </p:nvSpPr>
        <p:spPr bwMode="auto">
          <a:xfrm>
            <a:off x="8382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1400">
                <a:solidFill>
                  <a:schemeClr val="tx2"/>
                </a:solidFill>
                <a:latin typeface="Arial" charset="0"/>
              </a:defRPr>
            </a:lvl1pPr>
          </a:lstStyle>
          <a:p>
            <a:endParaRPr lang="en-US"/>
          </a:p>
        </p:txBody>
      </p:sp>
      <p:sp>
        <p:nvSpPr>
          <p:cNvPr id="58373" name="Rectangle 5"/>
          <p:cNvSpPr>
            <a:spLocks noGrp="1" noChangeArrowheads="1"/>
          </p:cNvSpPr>
          <p:nvPr>
            <p:ph type="ftr" sz="quarter" idx="3"/>
          </p:nvPr>
        </p:nvSpPr>
        <p:spPr bwMode="auto">
          <a:xfrm>
            <a:off x="34290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ctr" eaLnBrk="1" hangingPunct="1">
              <a:defRPr sz="1400">
                <a:solidFill>
                  <a:schemeClr val="tx2"/>
                </a:solidFill>
                <a:latin typeface="Arial" charset="0"/>
              </a:defRPr>
            </a:lvl1pPr>
          </a:lstStyle>
          <a:p>
            <a:endParaRPr lang="en-US"/>
          </a:p>
        </p:txBody>
      </p:sp>
      <p:sp>
        <p:nvSpPr>
          <p:cNvPr id="58374" name="Rectangle 6"/>
          <p:cNvSpPr>
            <a:spLocks noGrp="1" noChangeArrowheads="1"/>
          </p:cNvSpPr>
          <p:nvPr>
            <p:ph type="sldNum" sz="quarter" idx="4"/>
          </p:nvPr>
        </p:nvSpPr>
        <p:spPr bwMode="auto">
          <a:xfrm>
            <a:off x="70104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r" eaLnBrk="1" hangingPunct="1">
              <a:defRPr sz="1400">
                <a:solidFill>
                  <a:schemeClr val="tx2"/>
                </a:solidFill>
                <a:latin typeface="Arial" charset="0"/>
              </a:defRPr>
            </a:lvl1pPr>
          </a:lstStyle>
          <a:p>
            <a:fld id="{5CA7265D-F189-49E4-8819-B7E4951A46AA}" type="slidenum">
              <a:rPr lang="en-US"/>
              <a:pPr/>
              <a:t>‹#›</a:t>
            </a:fld>
            <a:endParaRPr lang="en-US"/>
          </a:p>
        </p:txBody>
      </p:sp>
      <p:pic>
        <p:nvPicPr>
          <p:cNvPr id="58375" name="Picture 7" descr="P:\!Themes\Expedition\EXPHORSA.GIF"/>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066800" y="1574800"/>
            <a:ext cx="7772400" cy="130175"/>
          </a:xfrm>
          <a:prstGeom prst="rect">
            <a:avLst/>
          </a:prstGeom>
          <a:noFill/>
          <a:extLst>
            <a:ext uri="{909E8E84-426E-40dd-AFC4-6F175D3DCCD1}">
              <a14:hiddenFill xmlns:a14="http://schemas.microsoft.com/office/drawing/2010/main">
                <a:solidFill>
                  <a:srgbClr val="FFFFFF"/>
                </a:solidFill>
              </a14:hiddenFill>
            </a:ext>
          </a:extLst>
        </p:spPr>
      </p:pic>
      <p:sp>
        <p:nvSpPr>
          <p:cNvPr id="58376" name="Rectangle 8"/>
          <p:cNvSpPr>
            <a:spLocks noGrp="1" noChangeArrowheads="1"/>
          </p:cNvSpPr>
          <p:nvPr>
            <p:ph type="body" idx="1"/>
          </p:nvPr>
        </p:nvSpPr>
        <p:spPr bwMode="auto">
          <a:xfrm>
            <a:off x="1062038" y="1766888"/>
            <a:ext cx="7769225" cy="411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Blip>
          <a:blip r:embed="rId16"/>
        </a:buBlip>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Font typeface="Wingdings" charset="2"/>
        <a:buBlip>
          <a:blip r:embed="rId17"/>
        </a:buBlip>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lr>
          <a:schemeClr val="tx2"/>
        </a:buClr>
        <a:buFont typeface="Wingdings" charset="2"/>
        <a:buChar char="s"/>
        <a:defRPr sz="2000">
          <a:solidFill>
            <a:schemeClr val="tx1"/>
          </a:solidFill>
          <a:latin typeface="+mn-lt"/>
        </a:defRPr>
      </a:lvl4pPr>
      <a:lvl5pPr marL="2057400" indent="-228600" algn="l" rtl="0" fontAlgn="base">
        <a:spcBef>
          <a:spcPct val="20000"/>
        </a:spcBef>
        <a:spcAft>
          <a:spcPct val="0"/>
        </a:spcAft>
        <a:buClr>
          <a:schemeClr val="tx2"/>
        </a:buClr>
        <a:buFont typeface="Wingdings" charset="2"/>
        <a:buChar char="s"/>
        <a:defRPr sz="2000">
          <a:solidFill>
            <a:schemeClr val="tx1"/>
          </a:solidFill>
          <a:latin typeface="+mn-lt"/>
        </a:defRPr>
      </a:lvl5pPr>
      <a:lvl6pPr marL="2514600" indent="-228600" algn="l" rtl="0" fontAlgn="base">
        <a:spcBef>
          <a:spcPct val="20000"/>
        </a:spcBef>
        <a:spcAft>
          <a:spcPct val="0"/>
        </a:spcAft>
        <a:buClr>
          <a:schemeClr val="tx2"/>
        </a:buClr>
        <a:buFont typeface="Wingdings" charset="2"/>
        <a:buChar char="s"/>
        <a:defRPr sz="2000">
          <a:solidFill>
            <a:schemeClr val="tx1"/>
          </a:solidFill>
          <a:latin typeface="+mn-lt"/>
        </a:defRPr>
      </a:lvl6pPr>
      <a:lvl7pPr marL="2971800" indent="-228600" algn="l" rtl="0" fontAlgn="base">
        <a:spcBef>
          <a:spcPct val="20000"/>
        </a:spcBef>
        <a:spcAft>
          <a:spcPct val="0"/>
        </a:spcAft>
        <a:buClr>
          <a:schemeClr val="tx2"/>
        </a:buClr>
        <a:buFont typeface="Wingdings" charset="2"/>
        <a:buChar char="s"/>
        <a:defRPr sz="2000">
          <a:solidFill>
            <a:schemeClr val="tx1"/>
          </a:solidFill>
          <a:latin typeface="+mn-lt"/>
        </a:defRPr>
      </a:lvl7pPr>
      <a:lvl8pPr marL="3429000" indent="-228600" algn="l" rtl="0" fontAlgn="base">
        <a:spcBef>
          <a:spcPct val="20000"/>
        </a:spcBef>
        <a:spcAft>
          <a:spcPct val="0"/>
        </a:spcAft>
        <a:buClr>
          <a:schemeClr val="tx2"/>
        </a:buClr>
        <a:buFont typeface="Wingdings" charset="2"/>
        <a:buChar char="s"/>
        <a:defRPr sz="2000">
          <a:solidFill>
            <a:schemeClr val="tx1"/>
          </a:solidFill>
          <a:latin typeface="+mn-lt"/>
        </a:defRPr>
      </a:lvl8pPr>
      <a:lvl9pPr marL="3886200" indent="-228600" algn="l" rtl="0" fontAlgn="base">
        <a:spcBef>
          <a:spcPct val="20000"/>
        </a:spcBef>
        <a:spcAft>
          <a:spcPct val="0"/>
        </a:spcAft>
        <a:buClr>
          <a:schemeClr val="tx2"/>
        </a:buClr>
        <a:buFont typeface="Wingdings" charset="2"/>
        <a:buChar char="s"/>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p:txBody>
          <a:bodyPr/>
          <a:lstStyle/>
          <a:p>
            <a:r>
              <a:rPr lang="en-US"/>
              <a:t>Expansion of European Power and the New Imperialism</a:t>
            </a:r>
          </a:p>
        </p:txBody>
      </p:sp>
      <p:sp>
        <p:nvSpPr>
          <p:cNvPr id="5125" name="Rectangle 5"/>
          <p:cNvSpPr>
            <a:spLocks noGrp="1" noChangeArrowheads="1"/>
          </p:cNvSpPr>
          <p:nvPr>
            <p:ph type="body" idx="1"/>
          </p:nvPr>
        </p:nvSpPr>
        <p:spPr/>
        <p:txBody>
          <a:bodyPr/>
          <a:lstStyle/>
          <a:p>
            <a:pPr>
              <a:lnSpc>
                <a:spcPct val="90000"/>
              </a:lnSpc>
            </a:pPr>
            <a:r>
              <a:rPr lang="en-US" sz="2800"/>
              <a:t>The growth of national states permitted Western nations to deploy their resources more effectively than ever before.</a:t>
            </a:r>
          </a:p>
          <a:p>
            <a:pPr>
              <a:lnSpc>
                <a:spcPct val="90000"/>
              </a:lnSpc>
            </a:pPr>
            <a:r>
              <a:rPr lang="en-US" sz="2800"/>
              <a:t>Europeans considered their civilization and way of life superior to all others.</a:t>
            </a:r>
          </a:p>
          <a:p>
            <a:pPr>
              <a:lnSpc>
                <a:spcPct val="90000"/>
              </a:lnSpc>
            </a:pPr>
            <a:r>
              <a:rPr lang="en-US" sz="2800"/>
              <a:t>The dominant doctrine of free trade opposed political interference in foreign lands as economically unprofitable.</a:t>
            </a:r>
          </a:p>
          <a:p>
            <a:pPr>
              <a:lnSpc>
                <a:spcPct val="90000"/>
              </a:lnSpc>
            </a:pPr>
            <a:r>
              <a:rPr lang="en-US" sz="2800" b="1"/>
              <a:t>New Imperialism</a:t>
            </a:r>
            <a:endParaRPr lang="en-US" sz="2800"/>
          </a:p>
          <a:p>
            <a:pPr lvl="1">
              <a:lnSpc>
                <a:spcPct val="90000"/>
              </a:lnSpc>
            </a:pPr>
            <a:r>
              <a:rPr lang="en-US" sz="2400"/>
              <a:t>During the last third of the nineteenth century, European nations rapidly extended their control over the rest of the globe.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title"/>
          </p:nvPr>
        </p:nvSpPr>
        <p:spPr/>
        <p:txBody>
          <a:bodyPr/>
          <a:lstStyle/>
          <a:p>
            <a:r>
              <a:rPr lang="en-US" sz="3600"/>
              <a:t>Emergence of the German Empire and the Alliance Systems (1873-1890)</a:t>
            </a:r>
            <a:endParaRPr lang="en-US"/>
          </a:p>
        </p:txBody>
      </p:sp>
      <p:sp>
        <p:nvSpPr>
          <p:cNvPr id="23557" name="Rectangle 5"/>
          <p:cNvSpPr>
            <a:spLocks noGrp="1" noChangeArrowheads="1"/>
          </p:cNvSpPr>
          <p:nvPr>
            <p:ph type="body" idx="1"/>
          </p:nvPr>
        </p:nvSpPr>
        <p:spPr/>
        <p:txBody>
          <a:bodyPr/>
          <a:lstStyle/>
          <a:p>
            <a:pPr>
              <a:lnSpc>
                <a:spcPct val="90000"/>
              </a:lnSpc>
            </a:pPr>
            <a:r>
              <a:rPr lang="en-US" sz="2800"/>
              <a:t>The appearance of a German Empire upset the balance of power in Europe.</a:t>
            </a:r>
          </a:p>
          <a:p>
            <a:pPr>
              <a:lnSpc>
                <a:spcPct val="90000"/>
              </a:lnSpc>
            </a:pPr>
            <a:r>
              <a:rPr lang="en-US" sz="2800"/>
              <a:t>The German Empire was a nation of great wealth, industrial capacity, military power, and population.</a:t>
            </a:r>
          </a:p>
          <a:p>
            <a:pPr>
              <a:lnSpc>
                <a:spcPct val="90000"/>
              </a:lnSpc>
            </a:pPr>
            <a:r>
              <a:rPr lang="en-US" sz="2800"/>
              <a:t>The forces of nationalism threatened Austria with disintegration.</a:t>
            </a:r>
          </a:p>
          <a:p>
            <a:pPr>
              <a:lnSpc>
                <a:spcPct val="90000"/>
              </a:lnSpc>
            </a:pPr>
            <a:r>
              <a:rPr lang="en-US" sz="2800"/>
              <a:t>After its defeat in the Franco-Prussian War the French were no longer a dominant Western European power and were concerned about Prussia.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p:txBody>
          <a:bodyPr/>
          <a:lstStyle/>
          <a:p>
            <a:r>
              <a:rPr lang="en-US"/>
              <a:t>Bismarck’s Leadership</a:t>
            </a:r>
          </a:p>
        </p:txBody>
      </p:sp>
      <p:sp>
        <p:nvSpPr>
          <p:cNvPr id="25605" name="Rectangle 5"/>
          <p:cNvSpPr>
            <a:spLocks noGrp="1" noChangeArrowheads="1"/>
          </p:cNvSpPr>
          <p:nvPr>
            <p:ph type="body" idx="1"/>
          </p:nvPr>
        </p:nvSpPr>
        <p:spPr/>
        <p:txBody>
          <a:bodyPr/>
          <a:lstStyle/>
          <a:p>
            <a:pPr>
              <a:lnSpc>
                <a:spcPct val="90000"/>
              </a:lnSpc>
            </a:pPr>
            <a:r>
              <a:rPr lang="en-US" sz="2200"/>
              <a:t>Bismarck wanted to avoid war and preserve Germany’s territorial integrity and established the Three Emperors’ League with Austria and Russia.</a:t>
            </a:r>
          </a:p>
          <a:p>
            <a:pPr>
              <a:lnSpc>
                <a:spcPct val="90000"/>
              </a:lnSpc>
            </a:pPr>
            <a:r>
              <a:rPr lang="en-US" sz="2200"/>
              <a:t>After the League collapsed, The Treaty of San Stefano freed the Balkan Slavic states from Ottoman rule and the Russians gained some territory.</a:t>
            </a:r>
          </a:p>
          <a:p>
            <a:pPr>
              <a:lnSpc>
                <a:spcPct val="90000"/>
              </a:lnSpc>
            </a:pPr>
            <a:r>
              <a:rPr lang="en-US" sz="2200"/>
              <a:t>The 1878 Congress of Berlin settled the Eastern Question unsatisfactorily, and the south Slavic question remained a threat to European peace.</a:t>
            </a:r>
          </a:p>
          <a:p>
            <a:pPr>
              <a:lnSpc>
                <a:spcPct val="90000"/>
              </a:lnSpc>
            </a:pPr>
            <a:r>
              <a:rPr lang="en-US" sz="2200"/>
              <a:t>Germany and Austria agreed to a mutual defense treaty from Russia known as the Dual Alliance, which was later joined by Italy. By Bismarck’s retirement he was allied with Austria, Russia, and Italy while on good terms with Britain.</a:t>
            </a:r>
          </a:p>
          <a:p>
            <a:pPr>
              <a:lnSpc>
                <a:spcPct val="90000"/>
              </a:lnSpc>
            </a:pPr>
            <a:r>
              <a:rPr lang="en-US" sz="2200"/>
              <a:t>The ascension of the pugilistic and nationalistic William II threatened future European stability.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p:txBody>
          <a:bodyPr/>
          <a:lstStyle/>
          <a:p>
            <a:r>
              <a:rPr lang="en-US"/>
              <a:t>Forging the Triple Entente </a:t>
            </a:r>
            <a:br>
              <a:rPr lang="en-US"/>
            </a:br>
            <a:r>
              <a:rPr lang="en-US"/>
              <a:t>(1890-1907)</a:t>
            </a:r>
          </a:p>
        </p:txBody>
      </p:sp>
      <p:sp>
        <p:nvSpPr>
          <p:cNvPr id="27653" name="Rectangle 5"/>
          <p:cNvSpPr>
            <a:spLocks noGrp="1" noChangeArrowheads="1"/>
          </p:cNvSpPr>
          <p:nvPr>
            <p:ph type="body" idx="1"/>
          </p:nvPr>
        </p:nvSpPr>
        <p:spPr/>
        <p:txBody>
          <a:bodyPr/>
          <a:lstStyle/>
          <a:p>
            <a:pPr>
              <a:lnSpc>
                <a:spcPct val="90000"/>
              </a:lnSpc>
            </a:pPr>
            <a:r>
              <a:rPr lang="en-US" sz="2100"/>
              <a:t>France, concerned with security against Germany, invested in Russia which in turn proffered a mutual defense treaty against Germany.</a:t>
            </a:r>
          </a:p>
          <a:p>
            <a:pPr>
              <a:lnSpc>
                <a:spcPct val="90000"/>
              </a:lnSpc>
            </a:pPr>
            <a:r>
              <a:rPr lang="en-US" sz="2100"/>
              <a:t>William II instigated a naval build-up in an attempt to emulate Britain, which simply produced more ships. </a:t>
            </a:r>
          </a:p>
          <a:p>
            <a:pPr>
              <a:lnSpc>
                <a:spcPct val="90000"/>
              </a:lnSpc>
            </a:pPr>
            <a:r>
              <a:rPr lang="en-US" sz="2100"/>
              <a:t>The 1904 </a:t>
            </a:r>
            <a:r>
              <a:rPr lang="en-US" sz="2100" b="1"/>
              <a:t>Entente Cordiale</a:t>
            </a:r>
            <a:r>
              <a:rPr lang="en-US" sz="2100"/>
              <a:t> represented a major step in aligning Britain with France.</a:t>
            </a:r>
          </a:p>
          <a:p>
            <a:pPr>
              <a:lnSpc>
                <a:spcPct val="90000"/>
              </a:lnSpc>
            </a:pPr>
            <a:r>
              <a:rPr lang="en-US" sz="2100"/>
              <a:t>After Germany attempted to pressure France and the international community into colonial concessions in Germany, Britain and France arranged an alliance that made their military forces mutually dependent by 1914.</a:t>
            </a:r>
          </a:p>
          <a:p>
            <a:pPr>
              <a:lnSpc>
                <a:spcPct val="90000"/>
              </a:lnSpc>
            </a:pPr>
            <a:r>
              <a:rPr lang="en-US" sz="2100"/>
              <a:t>In 1907, Britain concluded an agreement much like the Entente Cordiale, this time with Russia. </a:t>
            </a:r>
          </a:p>
          <a:p>
            <a:pPr>
              <a:lnSpc>
                <a:spcPct val="90000"/>
              </a:lnSpc>
            </a:pPr>
            <a:r>
              <a:rPr lang="en-US" sz="2100"/>
              <a:t>The </a:t>
            </a:r>
            <a:r>
              <a:rPr lang="en-US" sz="2100" b="1"/>
              <a:t>Triple Entente</a:t>
            </a:r>
            <a:r>
              <a:rPr lang="en-US" sz="2100"/>
              <a:t> of Britain, Russia, and France were aligned against the </a:t>
            </a:r>
            <a:r>
              <a:rPr lang="en-US" sz="2100" b="1"/>
              <a:t>Triple Alliance</a:t>
            </a:r>
            <a:r>
              <a:rPr lang="en-US" sz="2100"/>
              <a:t> of Germany, Austria-Hungary, and the unreliable Italy.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Grp="1" noChangeArrowheads="1"/>
          </p:cNvSpPr>
          <p:nvPr>
            <p:ph type="title"/>
          </p:nvPr>
        </p:nvSpPr>
        <p:spPr/>
        <p:txBody>
          <a:bodyPr/>
          <a:lstStyle/>
          <a:p>
            <a:r>
              <a:rPr lang="en-US"/>
              <a:t>The Road to War (1908-1914)</a:t>
            </a:r>
          </a:p>
        </p:txBody>
      </p:sp>
      <p:sp>
        <p:nvSpPr>
          <p:cNvPr id="29701" name="Rectangle 5"/>
          <p:cNvSpPr>
            <a:spLocks noGrp="1" noChangeArrowheads="1"/>
          </p:cNvSpPr>
          <p:nvPr>
            <p:ph type="body" idx="1"/>
          </p:nvPr>
        </p:nvSpPr>
        <p:spPr/>
        <p:txBody>
          <a:bodyPr/>
          <a:lstStyle/>
          <a:p>
            <a:pPr>
              <a:lnSpc>
                <a:spcPct val="90000"/>
              </a:lnSpc>
            </a:pPr>
            <a:r>
              <a:rPr lang="en-US" sz="2800"/>
              <a:t>Austria annexed Bosnia. The actions strained relations between Russia, who had an agreement with Austria, and France and Britain. At the same time Germany pledged to support Austria, putting Austria in control of German foreign policy.</a:t>
            </a:r>
          </a:p>
          <a:p>
            <a:pPr>
              <a:lnSpc>
                <a:spcPct val="90000"/>
              </a:lnSpc>
            </a:pPr>
            <a:r>
              <a:rPr lang="en-US" sz="2800"/>
              <a:t>After the Second Moroccan Crisis, Britain and France moved closer together creating a de facto alliance.</a:t>
            </a:r>
          </a:p>
          <a:p>
            <a:pPr>
              <a:lnSpc>
                <a:spcPct val="90000"/>
              </a:lnSpc>
            </a:pPr>
            <a:r>
              <a:rPr lang="en-US" sz="2800"/>
              <a:t>After Two Balkan Wars, Austria concluded Serbian territorial expansion by threatening to use force in Albania. The Alliance system was bending under the strain of international pressures.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noChangeArrowheads="1"/>
          </p:cNvSpPr>
          <p:nvPr>
            <p:ph type="title"/>
          </p:nvPr>
        </p:nvSpPr>
        <p:spPr/>
        <p:txBody>
          <a:bodyPr/>
          <a:lstStyle/>
          <a:p>
            <a:r>
              <a:rPr lang="en-US"/>
              <a:t>Sarajevo and the Outbreak of War (June-August 1914)</a:t>
            </a:r>
          </a:p>
        </p:txBody>
      </p:sp>
      <p:sp>
        <p:nvSpPr>
          <p:cNvPr id="31749" name="Rectangle 5"/>
          <p:cNvSpPr>
            <a:spLocks noGrp="1" noChangeArrowheads="1"/>
          </p:cNvSpPr>
          <p:nvPr>
            <p:ph type="body" idx="1"/>
          </p:nvPr>
        </p:nvSpPr>
        <p:spPr/>
        <p:txBody>
          <a:bodyPr/>
          <a:lstStyle/>
          <a:p>
            <a:pPr>
              <a:lnSpc>
                <a:spcPct val="90000"/>
              </a:lnSpc>
            </a:pPr>
            <a:r>
              <a:rPr lang="en-US" sz="2600"/>
              <a:t>The heir to the Austrian throne, </a:t>
            </a:r>
            <a:r>
              <a:rPr lang="en-US" sz="2600" b="1"/>
              <a:t>Archduke Franz Ferdinand</a:t>
            </a:r>
            <a:r>
              <a:rPr lang="en-US" sz="2600"/>
              <a:t>, is assassinated in Sarajevo with the aid of Serbian nationalists.</a:t>
            </a:r>
          </a:p>
          <a:p>
            <a:pPr>
              <a:lnSpc>
                <a:spcPct val="90000"/>
              </a:lnSpc>
            </a:pPr>
            <a:r>
              <a:rPr lang="en-US" sz="2600"/>
              <a:t>The assassination caused outrage in Europe, but Austria was slow to respond to Serbia, which it was determined to invade. Germany pledged to support Austria and Russia, building up its military, was likely to defend Serbia while drawing in France.</a:t>
            </a:r>
          </a:p>
          <a:p>
            <a:pPr>
              <a:lnSpc>
                <a:spcPct val="90000"/>
              </a:lnSpc>
            </a:pPr>
            <a:r>
              <a:rPr lang="en-US" sz="2600"/>
              <a:t>Austria mobilized, Russia mobilized, Germany declared war on Russia and the next day declared war on France. Germany invaded Belgium, drawing Britain into the war, Germany invaded France, and then Britain declared war on Germany.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title"/>
          </p:nvPr>
        </p:nvSpPr>
        <p:spPr/>
        <p:txBody>
          <a:bodyPr/>
          <a:lstStyle/>
          <a:p>
            <a:r>
              <a:rPr lang="en-US"/>
              <a:t>Strategies and Stalemate: 1914–1917</a:t>
            </a:r>
          </a:p>
        </p:txBody>
      </p:sp>
      <p:sp>
        <p:nvSpPr>
          <p:cNvPr id="33797" name="Rectangle 5"/>
          <p:cNvSpPr>
            <a:spLocks noGrp="1" noChangeArrowheads="1"/>
          </p:cNvSpPr>
          <p:nvPr>
            <p:ph type="body" idx="1"/>
          </p:nvPr>
        </p:nvSpPr>
        <p:spPr/>
        <p:txBody>
          <a:bodyPr/>
          <a:lstStyle/>
          <a:p>
            <a:pPr>
              <a:lnSpc>
                <a:spcPct val="90000"/>
              </a:lnSpc>
            </a:pPr>
            <a:r>
              <a:rPr lang="en-US" sz="2100"/>
              <a:t>All over the Continent people welcomed war, unaware of the horrors of modern warfare.</a:t>
            </a:r>
          </a:p>
          <a:p>
            <a:pPr>
              <a:lnSpc>
                <a:spcPct val="90000"/>
              </a:lnSpc>
            </a:pPr>
            <a:r>
              <a:rPr lang="en-US" sz="2100"/>
              <a:t>After initial German and French failures on the Western front, the war devolved into </a:t>
            </a:r>
            <a:r>
              <a:rPr lang="en-US" sz="2100" b="1"/>
              <a:t>trench warfare</a:t>
            </a:r>
            <a:r>
              <a:rPr lang="en-US" sz="2100"/>
              <a:t> over a few hundred yards of land.</a:t>
            </a:r>
          </a:p>
          <a:p>
            <a:pPr>
              <a:lnSpc>
                <a:spcPct val="90000"/>
              </a:lnSpc>
            </a:pPr>
            <a:r>
              <a:rPr lang="en-US" sz="2100"/>
              <a:t>The British introduced the </a:t>
            </a:r>
            <a:r>
              <a:rPr lang="en-US" sz="2100" b="1"/>
              <a:t>tank</a:t>
            </a:r>
            <a:r>
              <a:rPr lang="en-US" sz="2100"/>
              <a:t> in 1916 which was the answer to the terrible effectiveness of the machine gun defensively.</a:t>
            </a:r>
          </a:p>
          <a:p>
            <a:pPr>
              <a:lnSpc>
                <a:spcPct val="90000"/>
              </a:lnSpc>
            </a:pPr>
            <a:r>
              <a:rPr lang="en-US" sz="2100"/>
              <a:t>In the East, both sides appeared to nationalistic sentiment in the areas the enemy held. Some of the groups roused included the Irish, the Flemings, the Poles, the Czechs, the Slovaks, the Slavs, and Muslims.  </a:t>
            </a:r>
          </a:p>
          <a:p>
            <a:pPr>
              <a:lnSpc>
                <a:spcPct val="90000"/>
              </a:lnSpc>
            </a:pPr>
            <a:r>
              <a:rPr lang="en-US" sz="2100"/>
              <a:t>The Germans introduced submarine warfare, especially around the British Isles, to try and cut off enemy supply lines to the Continent. </a:t>
            </a:r>
          </a:p>
          <a:p>
            <a:pPr>
              <a:lnSpc>
                <a:spcPct val="90000"/>
              </a:lnSpc>
            </a:pPr>
            <a:r>
              <a:rPr lang="en-US" sz="2100"/>
              <a:t>Continued German </a:t>
            </a:r>
            <a:r>
              <a:rPr lang="en-US" sz="2100" b="1"/>
              <a:t>submarine warfare</a:t>
            </a:r>
            <a:r>
              <a:rPr lang="en-US" sz="2100"/>
              <a:t>, including sinking the United States liner </a:t>
            </a:r>
            <a:r>
              <a:rPr lang="en-US" sz="2100" i="1"/>
              <a:t>Lusitania</a:t>
            </a:r>
            <a:r>
              <a:rPr lang="en-US" sz="2100"/>
              <a:t>, led the United States to declare war on Germany in 1917.</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noChangeArrowheads="1"/>
          </p:cNvSpPr>
          <p:nvPr>
            <p:ph type="title"/>
          </p:nvPr>
        </p:nvSpPr>
        <p:spPr/>
        <p:txBody>
          <a:bodyPr/>
          <a:lstStyle/>
          <a:p>
            <a:r>
              <a:rPr lang="en-US" b="1"/>
              <a:t>The Russian Revolution</a:t>
            </a:r>
            <a:endParaRPr lang="en-US"/>
          </a:p>
        </p:txBody>
      </p:sp>
      <p:sp>
        <p:nvSpPr>
          <p:cNvPr id="35845" name="Rectangle 5"/>
          <p:cNvSpPr>
            <a:spLocks noGrp="1" noChangeArrowheads="1"/>
          </p:cNvSpPr>
          <p:nvPr>
            <p:ph type="body" idx="1"/>
          </p:nvPr>
        </p:nvSpPr>
        <p:spPr/>
        <p:txBody>
          <a:bodyPr/>
          <a:lstStyle/>
          <a:p>
            <a:r>
              <a:rPr lang="en-US"/>
              <a:t>The incompetent government of Nicholas II led to internal disorder in Russia.</a:t>
            </a:r>
          </a:p>
          <a:p>
            <a:r>
              <a:rPr lang="en-US"/>
              <a:t>Peasant discontent plagued the countryside.</a:t>
            </a:r>
          </a:p>
          <a:p>
            <a:r>
              <a:rPr lang="en-US"/>
              <a:t>In the absence of Nicholas II, incompetent government officials attempted to keep order as the members of Russia’s parliament remained unsatisfied.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p:txBody>
          <a:bodyPr/>
          <a:lstStyle/>
          <a:p>
            <a:r>
              <a:rPr lang="en-US"/>
              <a:t>The Provisional Government</a:t>
            </a:r>
          </a:p>
        </p:txBody>
      </p:sp>
      <p:sp>
        <p:nvSpPr>
          <p:cNvPr id="37893" name="Rectangle 5"/>
          <p:cNvSpPr>
            <a:spLocks noGrp="1" noChangeArrowheads="1"/>
          </p:cNvSpPr>
          <p:nvPr>
            <p:ph type="body" idx="1"/>
          </p:nvPr>
        </p:nvSpPr>
        <p:spPr/>
        <p:txBody>
          <a:bodyPr/>
          <a:lstStyle/>
          <a:p>
            <a:r>
              <a:rPr lang="en-US"/>
              <a:t>After the abdication of the tsar, the provisional government continued to support the war effort.</a:t>
            </a:r>
          </a:p>
          <a:p>
            <a:r>
              <a:rPr lang="en-US"/>
              <a:t>After one failed coup attempt, a second coup led by </a:t>
            </a:r>
            <a:r>
              <a:rPr lang="en-US" b="1"/>
              <a:t>Lenin</a:t>
            </a:r>
            <a:r>
              <a:rPr lang="en-US"/>
              <a:t> and </a:t>
            </a:r>
            <a:r>
              <a:rPr lang="en-US" b="1"/>
              <a:t>Trotsky</a:t>
            </a:r>
            <a:r>
              <a:rPr lang="en-US"/>
              <a:t> was successful in November.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p:txBody>
          <a:bodyPr/>
          <a:lstStyle/>
          <a:p>
            <a:r>
              <a:rPr lang="en-US"/>
              <a:t>The Communist Dictatorship</a:t>
            </a:r>
          </a:p>
        </p:txBody>
      </p:sp>
      <p:sp>
        <p:nvSpPr>
          <p:cNvPr id="39941" name="Rectangle 5"/>
          <p:cNvSpPr>
            <a:spLocks noGrp="1" noChangeArrowheads="1"/>
          </p:cNvSpPr>
          <p:nvPr>
            <p:ph type="body" idx="1"/>
          </p:nvPr>
        </p:nvSpPr>
        <p:spPr/>
        <p:txBody>
          <a:bodyPr/>
          <a:lstStyle/>
          <a:p>
            <a:pPr>
              <a:lnSpc>
                <a:spcPct val="90000"/>
              </a:lnSpc>
            </a:pPr>
            <a:r>
              <a:rPr lang="en-US" sz="2800"/>
              <a:t>The government nationalized the land and turned it over to peasants. </a:t>
            </a:r>
          </a:p>
          <a:p>
            <a:pPr>
              <a:lnSpc>
                <a:spcPct val="90000"/>
              </a:lnSpc>
            </a:pPr>
            <a:r>
              <a:rPr lang="en-US" sz="2800"/>
              <a:t>Russia was taken out of the war.</a:t>
            </a:r>
          </a:p>
          <a:p>
            <a:pPr>
              <a:lnSpc>
                <a:spcPct val="90000"/>
              </a:lnSpc>
            </a:pPr>
            <a:r>
              <a:rPr lang="en-US" sz="2800"/>
              <a:t>The </a:t>
            </a:r>
            <a:r>
              <a:rPr lang="en-US" sz="2800" b="1"/>
              <a:t>Treaty of Brest-Litovsk</a:t>
            </a:r>
            <a:r>
              <a:rPr lang="en-US" sz="2800"/>
              <a:t> yielded Poland, Finland, the Baltic states, and Ukraine to Germany. </a:t>
            </a:r>
          </a:p>
          <a:p>
            <a:pPr>
              <a:lnSpc>
                <a:spcPct val="90000"/>
              </a:lnSpc>
            </a:pPr>
            <a:r>
              <a:rPr lang="en-US" sz="2800"/>
              <a:t>After a three year battle between the Red Army, controlled by Lenin, and the White Russians, who opposed the revolution, Lenin’s </a:t>
            </a:r>
            <a:r>
              <a:rPr lang="en-US" sz="2800" b="1"/>
              <a:t>Bolshevik</a:t>
            </a:r>
            <a:r>
              <a:rPr lang="en-US" sz="2800"/>
              <a:t> forces were in firm control.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p:txBody>
          <a:bodyPr/>
          <a:lstStyle/>
          <a:p>
            <a:r>
              <a:rPr lang="en-US"/>
              <a:t>The End of World War I</a:t>
            </a:r>
          </a:p>
        </p:txBody>
      </p:sp>
      <p:sp>
        <p:nvSpPr>
          <p:cNvPr id="41989" name="Rectangle 5"/>
          <p:cNvSpPr>
            <a:spLocks noGrp="1" noChangeArrowheads="1"/>
          </p:cNvSpPr>
          <p:nvPr>
            <p:ph type="body" idx="1"/>
          </p:nvPr>
        </p:nvSpPr>
        <p:spPr/>
        <p:txBody>
          <a:bodyPr/>
          <a:lstStyle/>
          <a:p>
            <a:r>
              <a:rPr lang="en-US"/>
              <a:t>With Russia out of the war Germany, in control of important European resources like food, could focus on the western front.</a:t>
            </a:r>
          </a:p>
          <a:p>
            <a:r>
              <a:rPr lang="en-US"/>
              <a:t>The deadlock continued through 1917 although American involvement would change the tide of the war.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p:txBody>
          <a:bodyPr/>
          <a:lstStyle/>
          <a:p>
            <a:r>
              <a:rPr lang="en-US"/>
              <a:t>The New Imperialism</a:t>
            </a:r>
          </a:p>
        </p:txBody>
      </p:sp>
      <p:sp>
        <p:nvSpPr>
          <p:cNvPr id="7173" name="Rectangle 5"/>
          <p:cNvSpPr>
            <a:spLocks noGrp="1" noChangeArrowheads="1"/>
          </p:cNvSpPr>
          <p:nvPr>
            <p:ph type="body" idx="1"/>
          </p:nvPr>
        </p:nvSpPr>
        <p:spPr/>
        <p:txBody>
          <a:bodyPr/>
          <a:lstStyle/>
          <a:p>
            <a:r>
              <a:rPr lang="en-US" sz="2800" b="1"/>
              <a:t>Imperialism</a:t>
            </a:r>
            <a:endParaRPr lang="en-US" sz="2800"/>
          </a:p>
          <a:p>
            <a:pPr lvl="1"/>
            <a:r>
              <a:rPr lang="en-US" sz="2400"/>
              <a:t>Establishing authority over another nation by exercising economic and political force or by territorial acquisition.</a:t>
            </a:r>
          </a:p>
          <a:p>
            <a:r>
              <a:rPr lang="en-US" sz="2800"/>
              <a:t>European nations would arrange with other countries to invest capital in undeveloped regions.</a:t>
            </a:r>
          </a:p>
          <a:p>
            <a:r>
              <a:rPr lang="en-US" sz="2800"/>
              <a:t>European nations could also exert more direct political control.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p:txBody>
          <a:bodyPr/>
          <a:lstStyle/>
          <a:p>
            <a:r>
              <a:rPr lang="en-US"/>
              <a:t>Germany’s Last Offensive</a:t>
            </a:r>
          </a:p>
        </p:txBody>
      </p:sp>
      <p:sp>
        <p:nvSpPr>
          <p:cNvPr id="44037" name="Rectangle 5"/>
          <p:cNvSpPr>
            <a:spLocks noGrp="1" noChangeArrowheads="1"/>
          </p:cNvSpPr>
          <p:nvPr>
            <p:ph type="body" idx="1"/>
          </p:nvPr>
        </p:nvSpPr>
        <p:spPr/>
        <p:txBody>
          <a:bodyPr/>
          <a:lstStyle/>
          <a:p>
            <a:pPr>
              <a:lnSpc>
                <a:spcPct val="90000"/>
              </a:lnSpc>
            </a:pPr>
            <a:r>
              <a:rPr lang="en-US" sz="2800"/>
              <a:t>In March, the Germans mounted a final unsuccessful offensive.</a:t>
            </a:r>
          </a:p>
          <a:p>
            <a:pPr>
              <a:lnSpc>
                <a:spcPct val="90000"/>
              </a:lnSpc>
            </a:pPr>
            <a:r>
              <a:rPr lang="en-US" sz="2800"/>
              <a:t>With Austria, Bulgaria, and Turkey essentially out of the war, the Germany army was finished. </a:t>
            </a:r>
          </a:p>
          <a:p>
            <a:pPr>
              <a:lnSpc>
                <a:spcPct val="90000"/>
              </a:lnSpc>
            </a:pPr>
            <a:r>
              <a:rPr lang="en-US" sz="2800"/>
              <a:t>Germany set up a new government to be established on democratic principles and asked for peace based on the Fourteen Points that were the American’s war aims.</a:t>
            </a:r>
          </a:p>
          <a:p>
            <a:pPr lvl="1">
              <a:lnSpc>
                <a:spcPct val="90000"/>
              </a:lnSpc>
            </a:pPr>
            <a:r>
              <a:rPr lang="en-US" sz="2400" b="1"/>
              <a:t>Fourteen Points</a:t>
            </a:r>
            <a:r>
              <a:rPr lang="en-US" sz="2400"/>
              <a:t> included self-determination for nationalities, open diplomacy, freedom of the seas, and the establishment of a League of Nations to keep the peace.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p:txBody>
          <a:bodyPr/>
          <a:lstStyle/>
          <a:p>
            <a:r>
              <a:rPr lang="en-US"/>
              <a:t>The Armistice</a:t>
            </a:r>
          </a:p>
        </p:txBody>
      </p:sp>
      <p:sp>
        <p:nvSpPr>
          <p:cNvPr id="46085" name="Rectangle 5"/>
          <p:cNvSpPr>
            <a:spLocks noGrp="1" noChangeArrowheads="1"/>
          </p:cNvSpPr>
          <p:nvPr>
            <p:ph type="body" idx="1"/>
          </p:nvPr>
        </p:nvSpPr>
        <p:spPr/>
        <p:txBody>
          <a:bodyPr/>
          <a:lstStyle/>
          <a:p>
            <a:pPr>
              <a:lnSpc>
                <a:spcPct val="90000"/>
              </a:lnSpc>
            </a:pPr>
            <a:r>
              <a:rPr lang="en-US" sz="2800"/>
              <a:t>Germans felt betrayed by the terms of the treaty</a:t>
            </a:r>
          </a:p>
          <a:p>
            <a:pPr>
              <a:lnSpc>
                <a:spcPct val="90000"/>
              </a:lnSpc>
            </a:pPr>
            <a:r>
              <a:rPr lang="en-US" sz="2800"/>
              <a:t>Casualties on both sides came to ten million dead and over twenty million wounded.</a:t>
            </a:r>
          </a:p>
          <a:p>
            <a:pPr>
              <a:lnSpc>
                <a:spcPct val="90000"/>
              </a:lnSpc>
            </a:pPr>
            <a:r>
              <a:rPr lang="en-US" sz="2800"/>
              <a:t>The financial resources of Europe were badly strained and much of Europe was in debt to Americans. </a:t>
            </a:r>
          </a:p>
          <a:p>
            <a:pPr>
              <a:lnSpc>
                <a:spcPct val="90000"/>
              </a:lnSpc>
            </a:pPr>
            <a:r>
              <a:rPr lang="en-US" sz="2800"/>
              <a:t>The Great War undermined ideals of Enlightenment progress and humanism.</a:t>
            </a:r>
          </a:p>
          <a:p>
            <a:pPr>
              <a:lnSpc>
                <a:spcPct val="90000"/>
              </a:lnSpc>
            </a:pPr>
            <a:r>
              <a:rPr lang="en-US" sz="2800"/>
              <a:t>The aftermath of the Great War paved the way for the Second World War and much of the horrors of the rest of the century.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Grp="1" noChangeArrowheads="1"/>
          </p:cNvSpPr>
          <p:nvPr>
            <p:ph type="title"/>
          </p:nvPr>
        </p:nvSpPr>
        <p:spPr/>
        <p:txBody>
          <a:bodyPr/>
          <a:lstStyle/>
          <a:p>
            <a:r>
              <a:rPr lang="en-US"/>
              <a:t>The End of the Ottoman Empire</a:t>
            </a:r>
          </a:p>
        </p:txBody>
      </p:sp>
      <p:sp>
        <p:nvSpPr>
          <p:cNvPr id="48133" name="Rectangle 5"/>
          <p:cNvSpPr>
            <a:spLocks noGrp="1" noChangeArrowheads="1"/>
          </p:cNvSpPr>
          <p:nvPr>
            <p:ph type="body" idx="1"/>
          </p:nvPr>
        </p:nvSpPr>
        <p:spPr/>
        <p:txBody>
          <a:bodyPr/>
          <a:lstStyle/>
          <a:p>
            <a:r>
              <a:rPr lang="en-US"/>
              <a:t>Its new leaders, the Young Turks, saw their nation divided up amongst Britain and France. In its wake was the new republic of Turkey.</a:t>
            </a:r>
          </a:p>
          <a:p>
            <a:r>
              <a:rPr lang="en-US"/>
              <a:t>The Arab portions of the old empire were divided into a collection of artificial states with no historical reality governed by foreign administrators.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p:txBody>
          <a:bodyPr/>
          <a:lstStyle/>
          <a:p>
            <a:r>
              <a:rPr lang="en-US"/>
              <a:t>Obstacles the Peacemakers Faced</a:t>
            </a:r>
          </a:p>
        </p:txBody>
      </p:sp>
      <p:sp>
        <p:nvSpPr>
          <p:cNvPr id="50181" name="Rectangle 5"/>
          <p:cNvSpPr>
            <a:spLocks noGrp="1" noChangeArrowheads="1"/>
          </p:cNvSpPr>
          <p:nvPr>
            <p:ph type="body" idx="1"/>
          </p:nvPr>
        </p:nvSpPr>
        <p:spPr/>
        <p:txBody>
          <a:bodyPr/>
          <a:lstStyle/>
          <a:p>
            <a:r>
              <a:rPr lang="en-US" sz="2800"/>
              <a:t>Public opinion was a major force in politics.</a:t>
            </a:r>
          </a:p>
          <a:p>
            <a:r>
              <a:rPr lang="en-US" sz="2800"/>
              <a:t>Many of Europe’s ethnic groups agitated for attention.</a:t>
            </a:r>
          </a:p>
          <a:p>
            <a:r>
              <a:rPr lang="en-US" sz="2800"/>
              <a:t>Wilson’s idealism conflicted with the practical war aims of the victorious powers.</a:t>
            </a:r>
          </a:p>
          <a:p>
            <a:r>
              <a:rPr lang="en-US" sz="2800"/>
              <a:t>Some nations had competing claims for land.</a:t>
            </a:r>
          </a:p>
          <a:p>
            <a:r>
              <a:rPr lang="en-US" sz="2800"/>
              <a:t>The victorious nations feared the spread of Bolshevism.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p:txBody>
          <a:bodyPr/>
          <a:lstStyle/>
          <a:p>
            <a:r>
              <a:rPr lang="en-US"/>
              <a:t>The Peace</a:t>
            </a:r>
          </a:p>
        </p:txBody>
      </p:sp>
      <p:sp>
        <p:nvSpPr>
          <p:cNvPr id="52229" name="Rectangle 5"/>
          <p:cNvSpPr>
            <a:spLocks noGrp="1" noChangeArrowheads="1"/>
          </p:cNvSpPr>
          <p:nvPr>
            <p:ph type="body" idx="1"/>
          </p:nvPr>
        </p:nvSpPr>
        <p:spPr/>
        <p:txBody>
          <a:bodyPr/>
          <a:lstStyle/>
          <a:p>
            <a:pPr>
              <a:lnSpc>
                <a:spcPct val="90000"/>
              </a:lnSpc>
            </a:pPr>
            <a:r>
              <a:rPr lang="en-US" sz="2600"/>
              <a:t>The Soviet Union and Germany were excluded from the peace conference for the </a:t>
            </a:r>
            <a:r>
              <a:rPr lang="en-US" sz="2600" b="1"/>
              <a:t>Treaty of Versailles.</a:t>
            </a:r>
          </a:p>
          <a:p>
            <a:pPr>
              <a:lnSpc>
                <a:spcPct val="90000"/>
              </a:lnSpc>
            </a:pPr>
            <a:r>
              <a:rPr lang="en-US" sz="2600"/>
              <a:t>League of Nations was established.</a:t>
            </a:r>
          </a:p>
          <a:p>
            <a:pPr>
              <a:lnSpc>
                <a:spcPct val="90000"/>
              </a:lnSpc>
            </a:pPr>
            <a:r>
              <a:rPr lang="en-US" sz="2600"/>
              <a:t>Colonial areas would be encouraged to advance towards independence.</a:t>
            </a:r>
          </a:p>
          <a:p>
            <a:pPr>
              <a:lnSpc>
                <a:spcPct val="90000"/>
              </a:lnSpc>
            </a:pPr>
            <a:r>
              <a:rPr lang="en-US" sz="2600"/>
              <a:t>Germany ceded Alsace-Lorraine to France, part of the Rhine was declared a demilitarized zone, and German military limitations.</a:t>
            </a:r>
          </a:p>
          <a:p>
            <a:pPr>
              <a:lnSpc>
                <a:spcPct val="90000"/>
              </a:lnSpc>
            </a:pPr>
            <a:r>
              <a:rPr lang="en-US" sz="2600"/>
              <a:t>Germany was forced to pay all of the damages to the Allies, known as </a:t>
            </a:r>
            <a:r>
              <a:rPr lang="en-US" sz="2600" b="1"/>
              <a:t>reparations</a:t>
            </a:r>
            <a:r>
              <a:rPr lang="en-US" sz="2600"/>
              <a:t> and the </a:t>
            </a:r>
            <a:r>
              <a:rPr lang="en-US" sz="2600" b="1"/>
              <a:t>war guilt</a:t>
            </a:r>
            <a:r>
              <a:rPr lang="en-US" sz="2600"/>
              <a:t> </a:t>
            </a:r>
            <a:r>
              <a:rPr lang="en-US" sz="2600" b="1"/>
              <a:t>clause</a:t>
            </a:r>
            <a:r>
              <a:rPr lang="en-US" sz="2600"/>
              <a:t> gave Germany sole responsibility for the war.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p:txBody>
          <a:bodyPr/>
          <a:lstStyle/>
          <a:p>
            <a:r>
              <a:rPr lang="en-US"/>
              <a:t>Evaluating the Peace</a:t>
            </a:r>
          </a:p>
        </p:txBody>
      </p:sp>
      <p:sp>
        <p:nvSpPr>
          <p:cNvPr id="54277" name="Rectangle 5"/>
          <p:cNvSpPr>
            <a:spLocks noGrp="1" noChangeArrowheads="1"/>
          </p:cNvSpPr>
          <p:nvPr>
            <p:ph type="body" idx="1"/>
          </p:nvPr>
        </p:nvSpPr>
        <p:spPr/>
        <p:txBody>
          <a:bodyPr/>
          <a:lstStyle/>
          <a:p>
            <a:pPr>
              <a:lnSpc>
                <a:spcPct val="90000"/>
              </a:lnSpc>
            </a:pPr>
            <a:r>
              <a:rPr lang="en-US"/>
              <a:t>The peace violated some idealistic principles.</a:t>
            </a:r>
          </a:p>
          <a:p>
            <a:pPr>
              <a:lnSpc>
                <a:spcPct val="90000"/>
              </a:lnSpc>
            </a:pPr>
            <a:r>
              <a:rPr lang="en-US"/>
              <a:t>It left many minorities outside the borders of their national homelands.</a:t>
            </a:r>
          </a:p>
          <a:p>
            <a:pPr>
              <a:lnSpc>
                <a:spcPct val="90000"/>
              </a:lnSpc>
            </a:pPr>
            <a:r>
              <a:rPr lang="en-US"/>
              <a:t>By excluding Germany and Russia, the settlement ignored the reality of their European influence.</a:t>
            </a:r>
          </a:p>
          <a:p>
            <a:pPr>
              <a:lnSpc>
                <a:spcPct val="90000"/>
              </a:lnSpc>
            </a:pPr>
            <a:r>
              <a:rPr lang="en-US"/>
              <a:t>Germany felt cheated.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p:txBody>
          <a:bodyPr/>
          <a:lstStyle/>
          <a:p>
            <a:r>
              <a:rPr lang="en-US"/>
              <a:t>Motives for the New Imperialism</a:t>
            </a:r>
          </a:p>
        </p:txBody>
      </p:sp>
      <p:sp>
        <p:nvSpPr>
          <p:cNvPr id="9221" name="Rectangle 5"/>
          <p:cNvSpPr>
            <a:spLocks noGrp="1" noChangeArrowheads="1"/>
          </p:cNvSpPr>
          <p:nvPr>
            <p:ph type="body" idx="1"/>
          </p:nvPr>
        </p:nvSpPr>
        <p:spPr/>
        <p:txBody>
          <a:bodyPr/>
          <a:lstStyle/>
          <a:p>
            <a:r>
              <a:rPr lang="en-US" sz="2800"/>
              <a:t>Economic motives cannot account for the entire impetus behind New Imperialism.</a:t>
            </a:r>
          </a:p>
          <a:p>
            <a:r>
              <a:rPr lang="en-US" sz="2800"/>
              <a:t>Social Darwinist groups claimed Europeans had an obligation to civilize “backward” peoples. </a:t>
            </a:r>
          </a:p>
          <a:p>
            <a:r>
              <a:rPr lang="en-US" sz="2800"/>
              <a:t>Religious groups agitated for the spread of Christianity.</a:t>
            </a:r>
          </a:p>
          <a:p>
            <a:r>
              <a:rPr lang="en-US" sz="2800"/>
              <a:t>Some suggested imperialism be used to attract attention away from social policy.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p:txBody>
          <a:bodyPr/>
          <a:lstStyle/>
          <a:p>
            <a:r>
              <a:rPr lang="en-US"/>
              <a:t>The Scramble for Africa</a:t>
            </a:r>
          </a:p>
        </p:txBody>
      </p:sp>
      <p:sp>
        <p:nvSpPr>
          <p:cNvPr id="11269" name="Rectangle 5"/>
          <p:cNvSpPr>
            <a:spLocks noGrp="1" noChangeArrowheads="1"/>
          </p:cNvSpPr>
          <p:nvPr>
            <p:ph type="body" idx="1"/>
          </p:nvPr>
        </p:nvSpPr>
        <p:spPr/>
        <p:txBody>
          <a:bodyPr/>
          <a:lstStyle/>
          <a:p>
            <a:pPr>
              <a:lnSpc>
                <a:spcPct val="90000"/>
              </a:lnSpc>
            </a:pPr>
            <a:r>
              <a:rPr lang="en-US" sz="2400"/>
              <a:t>Between the late 1870s and 1900 European powers divided the entire continent among themselves, motivated by economic and political competition.</a:t>
            </a:r>
          </a:p>
          <a:p>
            <a:pPr>
              <a:lnSpc>
                <a:spcPct val="90000"/>
              </a:lnSpc>
            </a:pPr>
            <a:r>
              <a:rPr lang="en-US" sz="2400"/>
              <a:t>The nations used a variety of rationalizations to justify their actions.</a:t>
            </a:r>
          </a:p>
          <a:p>
            <a:pPr>
              <a:lnSpc>
                <a:spcPct val="90000"/>
              </a:lnSpc>
            </a:pPr>
            <a:r>
              <a:rPr lang="en-US" sz="2400"/>
              <a:t>Important African raw materials include ivory, rubber, minerals, diamonds, and gold. </a:t>
            </a:r>
          </a:p>
          <a:p>
            <a:pPr>
              <a:lnSpc>
                <a:spcPct val="90000"/>
              </a:lnSpc>
            </a:pPr>
            <a:r>
              <a:rPr lang="en-US" sz="2400" b="1"/>
              <a:t>Berlin Conference</a:t>
            </a:r>
            <a:endParaRPr lang="en-US" sz="2400"/>
          </a:p>
          <a:p>
            <a:pPr lvl="1">
              <a:lnSpc>
                <a:spcPct val="90000"/>
              </a:lnSpc>
            </a:pPr>
            <a:r>
              <a:rPr lang="en-US" sz="2000"/>
              <a:t>Mapped out which European nation had access to certain parts of Africa.</a:t>
            </a:r>
          </a:p>
          <a:p>
            <a:pPr>
              <a:lnSpc>
                <a:spcPct val="90000"/>
              </a:lnSpc>
            </a:pPr>
            <a:r>
              <a:rPr lang="en-US" sz="2400"/>
              <a:t>European nations appointed administrators to supervise their African possessions.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p:txBody>
          <a:bodyPr/>
          <a:lstStyle/>
          <a:p>
            <a:r>
              <a:rPr lang="en-US"/>
              <a:t>North Africa</a:t>
            </a:r>
          </a:p>
        </p:txBody>
      </p:sp>
      <p:sp>
        <p:nvSpPr>
          <p:cNvPr id="13317" name="Rectangle 5"/>
          <p:cNvSpPr>
            <a:spLocks noGrp="1" noChangeArrowheads="1"/>
          </p:cNvSpPr>
          <p:nvPr>
            <p:ph type="body" idx="1"/>
          </p:nvPr>
        </p:nvSpPr>
        <p:spPr/>
        <p:txBody>
          <a:bodyPr/>
          <a:lstStyle/>
          <a:p>
            <a:r>
              <a:rPr lang="en-US"/>
              <a:t>Technically part of Ottoman Empire.</a:t>
            </a:r>
          </a:p>
          <a:p>
            <a:r>
              <a:rPr lang="en-US"/>
              <a:t>Pressure applied diplomatically and through investments and loans to exert influence on the area.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p:txBody>
          <a:bodyPr/>
          <a:lstStyle/>
          <a:p>
            <a:r>
              <a:rPr lang="en-US"/>
              <a:t>Egypt</a:t>
            </a:r>
          </a:p>
        </p:txBody>
      </p:sp>
      <p:sp>
        <p:nvSpPr>
          <p:cNvPr id="15365" name="Rectangle 5"/>
          <p:cNvSpPr>
            <a:spLocks noGrp="1" noChangeArrowheads="1"/>
          </p:cNvSpPr>
          <p:nvPr>
            <p:ph type="body" idx="1"/>
          </p:nvPr>
        </p:nvSpPr>
        <p:spPr/>
        <p:txBody>
          <a:bodyPr/>
          <a:lstStyle/>
          <a:p>
            <a:r>
              <a:rPr lang="en-US" sz="2800"/>
              <a:t>Sold cotton as a cash crop on the international market.</a:t>
            </a:r>
          </a:p>
          <a:p>
            <a:r>
              <a:rPr lang="en-US" sz="2800"/>
              <a:t>Financed the </a:t>
            </a:r>
            <a:r>
              <a:rPr lang="en-US" sz="2800" b="1"/>
              <a:t>Suez Canal</a:t>
            </a:r>
            <a:r>
              <a:rPr lang="en-US" sz="2800"/>
              <a:t> through foreign loans.</a:t>
            </a:r>
          </a:p>
          <a:p>
            <a:r>
              <a:rPr lang="en-US" sz="2800"/>
              <a:t>The bankrupt government was overthrown by the army in 1881</a:t>
            </a:r>
          </a:p>
          <a:p>
            <a:r>
              <a:rPr lang="en-US" sz="2800"/>
              <a:t>Britain defeated the army and installed administrators to ensure repayment of their loans for the Suez Canal and access to the path to India.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p:txBody>
          <a:bodyPr/>
          <a:lstStyle/>
          <a:p>
            <a:r>
              <a:rPr lang="en-US"/>
              <a:t> Belgian Congo</a:t>
            </a:r>
          </a:p>
        </p:txBody>
      </p:sp>
      <p:sp>
        <p:nvSpPr>
          <p:cNvPr id="17413" name="Rectangle 5"/>
          <p:cNvSpPr>
            <a:spLocks noGrp="1" noChangeArrowheads="1"/>
          </p:cNvSpPr>
          <p:nvPr>
            <p:ph type="body" idx="1"/>
          </p:nvPr>
        </p:nvSpPr>
        <p:spPr/>
        <p:txBody>
          <a:bodyPr/>
          <a:lstStyle/>
          <a:p>
            <a:pPr>
              <a:lnSpc>
                <a:spcPct val="90000"/>
              </a:lnSpc>
            </a:pPr>
            <a:r>
              <a:rPr lang="en-US" sz="2800"/>
              <a:t>King Leopold financed Stanley’s African explorations on his behalf.</a:t>
            </a:r>
          </a:p>
          <a:p>
            <a:pPr>
              <a:lnSpc>
                <a:spcPct val="90000"/>
              </a:lnSpc>
            </a:pPr>
            <a:r>
              <a:rPr lang="en-US" sz="2800"/>
              <a:t>Berlin Conference codified his “treaties” with local tribes.</a:t>
            </a:r>
          </a:p>
          <a:p>
            <a:pPr>
              <a:lnSpc>
                <a:spcPct val="90000"/>
              </a:lnSpc>
            </a:pPr>
            <a:r>
              <a:rPr lang="en-US" sz="2800"/>
              <a:t>Leopold cultivated the image of a humanitarian ruler while imposing brutal conditions on residents of the Congo. </a:t>
            </a:r>
          </a:p>
          <a:p>
            <a:pPr>
              <a:lnSpc>
                <a:spcPct val="90000"/>
              </a:lnSpc>
            </a:pPr>
            <a:r>
              <a:rPr lang="en-US" sz="2800"/>
              <a:t>In thirty years as ruler, approximately one-half of the residents of the Congo were victims of murder, exploitation, starvation, and disease.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nvPr>
        </p:nvSpPr>
        <p:spPr/>
        <p:txBody>
          <a:bodyPr/>
          <a:lstStyle/>
          <a:p>
            <a:r>
              <a:rPr lang="en-US"/>
              <a:t>Southern Africa</a:t>
            </a:r>
          </a:p>
        </p:txBody>
      </p:sp>
      <p:sp>
        <p:nvSpPr>
          <p:cNvPr id="19461" name="Rectangle 5"/>
          <p:cNvSpPr>
            <a:spLocks noGrp="1" noChangeArrowheads="1"/>
          </p:cNvSpPr>
          <p:nvPr>
            <p:ph type="body" idx="1"/>
          </p:nvPr>
        </p:nvSpPr>
        <p:spPr/>
        <p:txBody>
          <a:bodyPr/>
          <a:lstStyle/>
          <a:p>
            <a:pPr>
              <a:lnSpc>
                <a:spcPct val="90000"/>
              </a:lnSpc>
            </a:pPr>
            <a:r>
              <a:rPr lang="en-US" sz="2800"/>
              <a:t>Important resources include fertile pastures and farm land, deposits of coal, iron ore, gold, diamonds, and copper.</a:t>
            </a:r>
          </a:p>
          <a:p>
            <a:pPr>
              <a:lnSpc>
                <a:spcPct val="90000"/>
              </a:lnSpc>
            </a:pPr>
            <a:r>
              <a:rPr lang="en-US" sz="2800"/>
              <a:t>Partially inhabited by the Afrikaners, or Boers, descendents of Dutch settlers</a:t>
            </a:r>
          </a:p>
          <a:p>
            <a:pPr>
              <a:lnSpc>
                <a:spcPct val="90000"/>
              </a:lnSpc>
            </a:pPr>
            <a:r>
              <a:rPr lang="en-US" sz="2800"/>
              <a:t>After a series of bloody wars, the British arranged with the Boers for a white-only ruling class.</a:t>
            </a:r>
          </a:p>
          <a:p>
            <a:pPr>
              <a:lnSpc>
                <a:spcPct val="90000"/>
              </a:lnSpc>
            </a:pPr>
            <a:r>
              <a:rPr lang="en-US" sz="2800" b="1"/>
              <a:t>Apartheid</a:t>
            </a:r>
            <a:endParaRPr lang="en-US" sz="2800"/>
          </a:p>
          <a:p>
            <a:pPr lvl="1">
              <a:lnSpc>
                <a:spcPct val="90000"/>
              </a:lnSpc>
            </a:pPr>
            <a:r>
              <a:rPr lang="en-US" sz="2400"/>
              <a:t>“Separateness” – the policy that segregated non-whites and granted virtually no civil rights in South Africa.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ChangeArrowheads="1"/>
          </p:cNvSpPr>
          <p:nvPr>
            <p:ph type="title"/>
          </p:nvPr>
        </p:nvSpPr>
        <p:spPr/>
        <p:txBody>
          <a:bodyPr/>
          <a:lstStyle/>
          <a:p>
            <a:r>
              <a:rPr lang="en-US"/>
              <a:t>Asia</a:t>
            </a:r>
          </a:p>
        </p:txBody>
      </p:sp>
      <p:sp>
        <p:nvSpPr>
          <p:cNvPr id="21509" name="Rectangle 5"/>
          <p:cNvSpPr>
            <a:spLocks noGrp="1" noChangeArrowheads="1"/>
          </p:cNvSpPr>
          <p:nvPr>
            <p:ph type="body" idx="1"/>
          </p:nvPr>
        </p:nvSpPr>
        <p:spPr/>
        <p:txBody>
          <a:bodyPr/>
          <a:lstStyle/>
          <a:p>
            <a:pPr>
              <a:lnSpc>
                <a:spcPct val="90000"/>
              </a:lnSpc>
            </a:pPr>
            <a:r>
              <a:rPr lang="en-US" sz="2400" b="1"/>
              <a:t>Open Door Policy</a:t>
            </a:r>
            <a:endParaRPr lang="en-US" sz="2400"/>
          </a:p>
          <a:p>
            <a:pPr lvl="1">
              <a:lnSpc>
                <a:spcPct val="90000"/>
              </a:lnSpc>
            </a:pPr>
            <a:r>
              <a:rPr lang="en-US" sz="2000"/>
              <a:t>Proposed by the US, opposed foreign annexations in China and equal opportunity to all nations to trade there.</a:t>
            </a:r>
          </a:p>
          <a:p>
            <a:pPr>
              <a:lnSpc>
                <a:spcPct val="90000"/>
              </a:lnSpc>
            </a:pPr>
            <a:r>
              <a:rPr lang="en-US" sz="2400"/>
              <a:t>The emergence of Japan as a great power frightened the other powers interested in China.</a:t>
            </a:r>
          </a:p>
          <a:p>
            <a:pPr>
              <a:lnSpc>
                <a:spcPct val="90000"/>
              </a:lnSpc>
            </a:pPr>
            <a:r>
              <a:rPr lang="en-US" sz="2400"/>
              <a:t>The United States exerted great influence in the Western Hemisphere by virtue of the Monroe Doctrine.</a:t>
            </a:r>
          </a:p>
          <a:p>
            <a:pPr>
              <a:lnSpc>
                <a:spcPct val="90000"/>
              </a:lnSpc>
            </a:pPr>
            <a:r>
              <a:rPr lang="en-US" sz="2400"/>
              <a:t>After the Spanish American War, the United States had influence over Cuba, Puerto Rico, part of the Philippines, Samoa, and would soon control Hawaii.</a:t>
            </a:r>
          </a:p>
          <a:p>
            <a:pPr>
              <a:lnSpc>
                <a:spcPct val="90000"/>
              </a:lnSpc>
            </a:pPr>
            <a:r>
              <a:rPr lang="en-US" sz="2400"/>
              <a:t>The Ottoman Empire remained vulnerable and had been in decline since the late seventeenth century. </a:t>
            </a:r>
          </a:p>
        </p:txBody>
      </p:sp>
    </p:spTree>
  </p:cSld>
  <p:clrMapOvr>
    <a:masterClrMapping/>
  </p:clrMapOvr>
</p:sld>
</file>

<file path=ppt/theme/theme1.xml><?xml version="1.0" encoding="utf-8"?>
<a:theme xmlns:a="http://schemas.openxmlformats.org/drawingml/2006/main" name="Expedition">
  <a:themeElements>
    <a:clrScheme name="Expeditio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fontScheme name="Expedi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Expedition 1">
        <a:dk1>
          <a:srgbClr val="000000"/>
        </a:dk1>
        <a:lt1>
          <a:srgbClr val="A7947B"/>
        </a:lt1>
        <a:dk2>
          <a:srgbClr val="482400"/>
        </a:dk2>
        <a:lt2>
          <a:srgbClr val="808080"/>
        </a:lt2>
        <a:accent1>
          <a:srgbClr val="DFD6C3"/>
        </a:accent1>
        <a:accent2>
          <a:srgbClr val="D69B80"/>
        </a:accent2>
        <a:accent3>
          <a:srgbClr val="D0C8B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Expeditio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Expedition 3">
        <a:dk1>
          <a:srgbClr val="000000"/>
        </a:dk1>
        <a:lt1>
          <a:srgbClr val="FFFFFF"/>
        </a:lt1>
        <a:dk2>
          <a:srgbClr val="000000"/>
        </a:dk2>
        <a:lt2>
          <a:srgbClr val="333333"/>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Expedition 4">
        <a:dk1>
          <a:srgbClr val="000000"/>
        </a:dk1>
        <a:lt1>
          <a:srgbClr val="9D7643"/>
        </a:lt1>
        <a:dk2>
          <a:srgbClr val="FFFFFF"/>
        </a:dk2>
        <a:lt2>
          <a:srgbClr val="554025"/>
        </a:lt2>
        <a:accent1>
          <a:srgbClr val="CAA966"/>
        </a:accent1>
        <a:accent2>
          <a:srgbClr val="8488AC"/>
        </a:accent2>
        <a:accent3>
          <a:srgbClr val="CCBDB0"/>
        </a:accent3>
        <a:accent4>
          <a:srgbClr val="000000"/>
        </a:accent4>
        <a:accent5>
          <a:srgbClr val="E1D1B8"/>
        </a:accent5>
        <a:accent6>
          <a:srgbClr val="777B9B"/>
        </a:accent6>
        <a:hlink>
          <a:srgbClr val="993300"/>
        </a:hlink>
        <a:folHlink>
          <a:srgbClr val="6666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Macintosh HD:Applications (Mac OS 9):Microsoft Office 2001:Templates:Presentations:Designs:Expedition</Template>
  <TotalTime>11</TotalTime>
  <Words>1937</Words>
  <Application>Microsoft Macintosh PowerPoint</Application>
  <PresentationFormat>On-screen Show (4:3)</PresentationFormat>
  <Paragraphs>128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Expedition</vt:lpstr>
      <vt:lpstr>Expansion of European Power and the New Imperialism</vt:lpstr>
      <vt:lpstr>The New Imperialism</vt:lpstr>
      <vt:lpstr>Motives for the New Imperialism</vt:lpstr>
      <vt:lpstr>The Scramble for Africa</vt:lpstr>
      <vt:lpstr>North Africa</vt:lpstr>
      <vt:lpstr>Egypt</vt:lpstr>
      <vt:lpstr> Belgian Congo</vt:lpstr>
      <vt:lpstr>Southern Africa</vt:lpstr>
      <vt:lpstr>Asia</vt:lpstr>
      <vt:lpstr>Emergence of the German Empire and the Alliance Systems (1873-1890)</vt:lpstr>
      <vt:lpstr>Bismarck’s Leadership</vt:lpstr>
      <vt:lpstr>Forging the Triple Entente  (1890-1907)</vt:lpstr>
      <vt:lpstr>The Road to War (1908-1914)</vt:lpstr>
      <vt:lpstr>Sarajevo and the Outbreak of War (June-August 1914)</vt:lpstr>
      <vt:lpstr>Strategies and Stalemate: 1914–1917</vt:lpstr>
      <vt:lpstr>The Russian Revolution</vt:lpstr>
      <vt:lpstr>The Provisional Government</vt:lpstr>
      <vt:lpstr>The Communist Dictatorship</vt:lpstr>
      <vt:lpstr>The End of World War I</vt:lpstr>
      <vt:lpstr>Germany’s Last Offensive</vt:lpstr>
      <vt:lpstr>The Armistice</vt:lpstr>
      <vt:lpstr>The End of the Ottoman Empire</vt:lpstr>
      <vt:lpstr>Obstacles the Peacemakers Faced</vt:lpstr>
      <vt:lpstr>The Peace</vt:lpstr>
      <vt:lpstr>Evaluating the Peace</vt:lpstr>
    </vt:vector>
  </TitlesOfParts>
  <Company>Gex,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Expansion of European Power and the New Imperialism</dc:title>
  <dc:creator>J. Russell</dc:creator>
  <cp:lastModifiedBy>Tawney Safran</cp:lastModifiedBy>
  <cp:revision>1</cp:revision>
  <dcterms:created xsi:type="dcterms:W3CDTF">2006-06-27T12:17:42Z</dcterms:created>
  <dcterms:modified xsi:type="dcterms:W3CDTF">2013-02-23T19:55:44Z</dcterms:modified>
</cp:coreProperties>
</file>