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79" r:id="rId4"/>
    <p:sldId id="259" r:id="rId5"/>
    <p:sldId id="265" r:id="rId6"/>
    <p:sldId id="257" r:id="rId7"/>
    <p:sldId id="258" r:id="rId8"/>
    <p:sldId id="260" r:id="rId9"/>
    <p:sldId id="264" r:id="rId10"/>
    <p:sldId id="262" r:id="rId11"/>
    <p:sldId id="261" r:id="rId12"/>
    <p:sldId id="263" r:id="rId13"/>
    <p:sldId id="287" r:id="rId14"/>
    <p:sldId id="273" r:id="rId15"/>
    <p:sldId id="289" r:id="rId16"/>
    <p:sldId id="288" r:id="rId17"/>
    <p:sldId id="269" r:id="rId18"/>
    <p:sldId id="268" r:id="rId19"/>
    <p:sldId id="276" r:id="rId20"/>
    <p:sldId id="292" r:id="rId21"/>
    <p:sldId id="290" r:id="rId22"/>
    <p:sldId id="291" r:id="rId23"/>
    <p:sldId id="278" r:id="rId24"/>
    <p:sldId id="280" r:id="rId25"/>
    <p:sldId id="270" r:id="rId26"/>
    <p:sldId id="272" r:id="rId27"/>
    <p:sldId id="283" r:id="rId28"/>
    <p:sldId id="284" r:id="rId29"/>
    <p:sldId id="286" r:id="rId30"/>
    <p:sldId id="267" r:id="rId31"/>
    <p:sldId id="281" r:id="rId32"/>
    <p:sldId id="277" r:id="rId33"/>
    <p:sldId id="266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9" autoAdjust="0"/>
    <p:restoredTop sz="94640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E7CE5-E05B-4CB6-892F-A46032EEC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E80D-4E31-451C-A238-52D00F41C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4D958-7868-41FD-9E4D-1C579F812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AF51F-2A30-4562-A9FE-8B9A4DE3F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67C1-239E-44B5-8CE2-C09C31238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8854-1D8E-4B4B-B1FC-479E4DB39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C67E-9C49-4320-A57C-54D77CCC9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173D3-83BD-417F-B61B-CEDE15BD0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1E929-9634-413E-8FD1-96B80A92C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53B64-F76A-4D90-973F-E058AE575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D0404-6726-4B81-996C-D4A899F9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036DFC-9637-427E-952F-B13F60BCC21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jesus-is-lord.com/kinginde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Music\Beatles%20-%20Abbey%20Road\07%20-%20Here%20Comes%20The%20Sun.mp3" TargetMode="Externa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Music\Beatles%20-%20Abbey%20Road\10%20-%20Sun%20King.mp3" TargetMode="Externa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b="1"/>
              <a:t>17</a:t>
            </a:r>
            <a:r>
              <a:rPr lang="en-US" b="1" baseline="30000"/>
              <a:t>TH</a:t>
            </a:r>
            <a:r>
              <a:rPr lang="en-US" b="1"/>
              <a:t> CENTURY BRITAIN AND FRANCE</a:t>
            </a:r>
          </a:p>
        </p:txBody>
      </p:sp>
      <p:pic>
        <p:nvPicPr>
          <p:cNvPr id="37891" name="Picture 3" descr="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3281363" cy="3581400"/>
          </a:xfrm>
          <a:prstGeom prst="rect">
            <a:avLst/>
          </a:prstGeom>
          <a:noFill/>
        </p:spPr>
      </p:pic>
      <p:pic>
        <p:nvPicPr>
          <p:cNvPr id="37892" name="Picture 4" descr="fr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81200"/>
            <a:ext cx="2898775" cy="3810000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352800" y="1905000"/>
            <a:ext cx="2819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 Becomes an absolute monarchy, the other a constitutional monarchy during the century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514600" y="60198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/>
              <a:t>Which becomes which?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  <p:bldP spid="378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886200" cy="990600"/>
          </a:xfrm>
        </p:spPr>
        <p:txBody>
          <a:bodyPr/>
          <a:lstStyle/>
          <a:p>
            <a:r>
              <a:rPr lang="en-US" b="1"/>
              <a:t>CHARLES II, THE MERRY MONARCH</a:t>
            </a:r>
          </a:p>
        </p:txBody>
      </p:sp>
      <p:pic>
        <p:nvPicPr>
          <p:cNvPr id="8195" name="Picture 3" descr="charlesii, mer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991100" cy="601980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10200" y="4084638"/>
            <a:ext cx="37338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/>
              <a:t>Monarchy restored;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Closet Catholic;  secret deal with Louis XIV to convert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0" y="2286000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Cromwell’s rule so strict &amp; unpopular that Parliament invites the son of the man they executed to be king!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-609600"/>
            <a:ext cx="3886200" cy="2362200"/>
          </a:xfrm>
        </p:spPr>
        <p:txBody>
          <a:bodyPr/>
          <a:lstStyle/>
          <a:p>
            <a:r>
              <a:rPr lang="en-US" b="1"/>
              <a:t>CHARLES II</a:t>
            </a:r>
          </a:p>
        </p:txBody>
      </p:sp>
      <p:pic>
        <p:nvPicPr>
          <p:cNvPr id="7171" name="Picture 3" descr="28CharlesIIofBrit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846638" cy="5989638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57800" y="21336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 b="1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257800" y="1447800"/>
            <a:ext cx="38862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/>
              <a:t>Parliament passes Test Act aimed at King’s bro James;</a:t>
            </a:r>
          </a:p>
          <a:p>
            <a:pPr algn="l">
              <a:spcBef>
                <a:spcPct val="50000"/>
              </a:spcBef>
            </a:pPr>
            <a:endParaRPr lang="en-US" sz="3200" b="1"/>
          </a:p>
          <a:p>
            <a:pPr>
              <a:spcBef>
                <a:spcPct val="50000"/>
              </a:spcBef>
            </a:pPr>
            <a:r>
              <a:rPr lang="en-US" sz="3200" b="1"/>
              <a:t>All must swear oath against transubstantiation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-304800"/>
            <a:ext cx="3352800" cy="1828800"/>
          </a:xfrm>
        </p:spPr>
        <p:txBody>
          <a:bodyPr/>
          <a:lstStyle/>
          <a:p>
            <a:r>
              <a:rPr lang="en-US" b="1"/>
              <a:t>JAMES II</a:t>
            </a:r>
          </a:p>
        </p:txBody>
      </p:sp>
      <p:pic>
        <p:nvPicPr>
          <p:cNvPr id="9219" name="Picture 3" descr="JAMESI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370513" cy="6096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791200" y="1447800"/>
            <a:ext cx="3352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Crowned 1685, wants Test Act repeal; 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91200" y="3581400"/>
            <a:ext cx="3352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2</a:t>
            </a:r>
            <a:r>
              <a:rPr lang="en-US" sz="3200" b="1" baseline="30000"/>
              <a:t>nd</a:t>
            </a:r>
            <a:r>
              <a:rPr lang="en-US" sz="3200" b="1"/>
              <a:t> wife give birth to male </a:t>
            </a:r>
            <a:r>
              <a:rPr lang="en-US" sz="3200" b="1" i="1"/>
              <a:t>Catholic </a:t>
            </a:r>
            <a:r>
              <a:rPr lang="en-US" sz="3200" b="1"/>
              <a:t> heir;  new danger of </a:t>
            </a:r>
            <a:r>
              <a:rPr lang="en-US" sz="3200" b="1" i="1"/>
              <a:t>popery</a:t>
            </a:r>
            <a:r>
              <a:rPr lang="en-US" sz="3200" b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1" grpId="0" autoUpdateAnimBg="0"/>
      <p:bldP spid="922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9" name="Picture 3" descr="anglican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03838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14400" y="5638800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October 5,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r>
              <a:rPr lang="en-US" b="1"/>
              <a:t>WILLIAM AND MARY</a:t>
            </a:r>
          </a:p>
        </p:txBody>
      </p:sp>
      <p:pic>
        <p:nvPicPr>
          <p:cNvPr id="22531" name="Picture 3" descr="william-i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3648075" cy="4419600"/>
          </a:xfrm>
          <a:prstGeom prst="rect">
            <a:avLst/>
          </a:prstGeom>
          <a:noFill/>
        </p:spPr>
      </p:pic>
      <p:pic>
        <p:nvPicPr>
          <p:cNvPr id="22532" name="Picture 4" descr="MARYST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7988" y="2438400"/>
            <a:ext cx="3656012" cy="44196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/>
              <a:t>Parliament</a:t>
            </a:r>
            <a:r>
              <a:rPr lang="en-US" sz="3200" b="1"/>
              <a:t> proclaims William and Mary new monarchs;  </a:t>
            </a:r>
            <a:r>
              <a:rPr lang="en-US" sz="3200" b="1" i="1"/>
              <a:t>GLORIOUS REVOLUTION!!  </a:t>
            </a:r>
            <a:r>
              <a:rPr lang="en-US" sz="3200" b="1"/>
              <a:t>Agree to</a:t>
            </a:r>
            <a:r>
              <a:rPr lang="en-US" sz="3200" b="1" i="1"/>
              <a:t> </a:t>
            </a:r>
            <a:r>
              <a:rPr lang="en-US" sz="3200" b="1"/>
              <a:t>Bill of Rights with guarantee of  basic rights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John Locke’s 2</a:t>
            </a:r>
            <a:r>
              <a:rPr lang="en-US" sz="3200" b="1" baseline="30000"/>
              <a:t>nd</a:t>
            </a:r>
            <a:r>
              <a:rPr lang="en-US" sz="3200" b="1"/>
              <a:t> Treatise of Government justifies Glorious Revolution &amp; change in leadership if a monarch violated the rights of the people</a:t>
            </a:r>
          </a:p>
        </p:txBody>
      </p:sp>
      <p:pic>
        <p:nvPicPr>
          <p:cNvPr id="46084" name="Picture 4" descr="jloc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0"/>
            <a:ext cx="3659188" cy="4267200"/>
          </a:xfrm>
          <a:noFill/>
          <a:ln/>
        </p:spPr>
      </p:pic>
      <p:pic>
        <p:nvPicPr>
          <p:cNvPr id="46086" name="Picture 6" descr="2ndtreati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2362200"/>
            <a:ext cx="2668588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/>
              <a:t>Queen Anne – last Stuart           Monarch</a:t>
            </a:r>
          </a:p>
        </p:txBody>
      </p:sp>
      <p:pic>
        <p:nvPicPr>
          <p:cNvPr id="44036" name="Picture 4" descr="queen ann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600200"/>
            <a:ext cx="3992563" cy="5029200"/>
          </a:xfrm>
          <a:noFill/>
          <a:ln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495800" y="16764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Daughter of James II (guess what religion?)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343400" y="3200400"/>
            <a:ext cx="48006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1701 Act of Settlement:  w/out surviving children, English monarchy goes to German House of Hanover. . . because????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828800"/>
            <a:ext cx="3810000" cy="1143000"/>
          </a:xfrm>
        </p:spPr>
        <p:txBody>
          <a:bodyPr/>
          <a:lstStyle/>
          <a:p>
            <a:r>
              <a:rPr lang="en-US"/>
              <a:t>HENRY IV</a:t>
            </a:r>
          </a:p>
        </p:txBody>
      </p:sp>
      <p:pic>
        <p:nvPicPr>
          <p:cNvPr id="16387" name="Picture 3" descr="henry-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5526088" cy="647700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181600" y="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/>
              <a:t>FRANCE IN THE 17</a:t>
            </a:r>
            <a:r>
              <a:rPr lang="en-US" sz="3600" b="1" baseline="30000"/>
              <a:t>TH</a:t>
            </a:r>
            <a:r>
              <a:rPr lang="en-US" sz="3600" b="1"/>
              <a:t> CENTURY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34000" y="3581400"/>
            <a:ext cx="3810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</a:t>
            </a:r>
            <a:r>
              <a:rPr lang="en-US" sz="3200" b="1" baseline="30000"/>
              <a:t>ST</a:t>
            </a:r>
            <a:r>
              <a:rPr lang="en-US" sz="3200" b="1"/>
              <a:t> BOURBON;  POLITIQUE + EDICT OF NANTES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0" y="586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Assassinated 1610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8" grpId="1"/>
      <p:bldP spid="16389" grpId="0" autoUpdateAnimBg="0"/>
      <p:bldP spid="163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APOTHEOSIS OF HENRY IV AND THE . . . </a:t>
            </a:r>
          </a:p>
        </p:txBody>
      </p:sp>
      <p:pic>
        <p:nvPicPr>
          <p:cNvPr id="15364" name="Picture 4" descr="rubens12apoth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915400" cy="4778375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That’s Henry on the left being dragged to heaven after his assassination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609600"/>
            <a:ext cx="3810000" cy="533400"/>
          </a:xfrm>
        </p:spPr>
        <p:txBody>
          <a:bodyPr/>
          <a:lstStyle/>
          <a:p>
            <a:r>
              <a:rPr lang="en-US" b="1"/>
              <a:t>Marie d’Medici</a:t>
            </a:r>
          </a:p>
        </p:txBody>
      </p:sp>
      <p:pic>
        <p:nvPicPr>
          <p:cNvPr id="25603" name="Picture 3" descr="MARIE D1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846638" cy="62484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81600" y="1981200"/>
            <a:ext cx="39624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/>
              <a:t>HENRY’S WIDOW – GIVES POWER TO RICHELIEU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ESTATES GENERAL DISMISSED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1"/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mes6-1engla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3990975" cy="6248400"/>
          </a:xfrm>
          <a:prstGeom prst="rect">
            <a:avLst/>
          </a:prstGeom>
          <a:noFill/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34000" y="3048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/>
              <a:t>JAMES VI/I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876800" y="990600"/>
            <a:ext cx="4267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New King on Elizabeth’s death, 1603;  1</a:t>
            </a:r>
            <a:r>
              <a:rPr lang="en-US" sz="3200" b="1" baseline="30000"/>
              <a:t>st</a:t>
            </a:r>
            <a:r>
              <a:rPr lang="en-US" sz="3200" b="1"/>
              <a:t> of the Stuarts;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00600" y="3200400"/>
            <a:ext cx="4343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Proponent of Divine Right of Kings , </a:t>
            </a:r>
            <a:r>
              <a:rPr lang="en-US" sz="3200" b="1" u="sng"/>
              <a:t>Trew Law of Free Monarchy.  </a:t>
            </a:r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00600" y="5257800"/>
            <a:ext cx="43434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Major claim to fame – King James bible</a:t>
            </a:r>
          </a:p>
          <a:p>
            <a:pPr algn="l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  <p:bldP spid="2052" grpId="0" autoUpdateAnimBg="0"/>
      <p:bldP spid="2054" grpId="0" autoUpdateAnimBg="0"/>
      <p:bldP spid="205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MARIE’S CORONATION</a:t>
            </a:r>
          </a:p>
        </p:txBody>
      </p:sp>
      <p:pic>
        <p:nvPicPr>
          <p:cNvPr id="57348" name="Picture 4" descr="rubenscorona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990600"/>
            <a:ext cx="7772400" cy="57705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5562600" y="609600"/>
            <a:ext cx="3581400" cy="4495800"/>
          </a:xfrm>
        </p:spPr>
        <p:txBody>
          <a:bodyPr/>
          <a:lstStyle/>
          <a:p>
            <a:r>
              <a:rPr lang="en-US"/>
              <a:t>EDUCATION OF LOUIS XIII</a:t>
            </a:r>
          </a:p>
        </p:txBody>
      </p:sp>
      <p:pic>
        <p:nvPicPr>
          <p:cNvPr id="52228" name="Picture 4" descr="rubensed of mari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0"/>
            <a:ext cx="5207000" cy="7010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>
          <a:xfrm>
            <a:off x="5105400" y="609600"/>
            <a:ext cx="4038600" cy="5791200"/>
          </a:xfrm>
        </p:spPr>
        <p:txBody>
          <a:bodyPr/>
          <a:lstStyle/>
          <a:p>
            <a:r>
              <a:rPr lang="en-US"/>
              <a:t>MARIE LANDS IN MARSEILLES</a:t>
            </a:r>
          </a:p>
        </p:txBody>
      </p:sp>
      <p:pic>
        <p:nvPicPr>
          <p:cNvPr id="54284" name="Picture 12" descr="26rubens_medi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84763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638800" cy="1524000"/>
          </a:xfrm>
        </p:spPr>
        <p:txBody>
          <a:bodyPr/>
          <a:lstStyle/>
          <a:p>
            <a:r>
              <a:rPr lang="en-US" b="1"/>
              <a:t>CARDINAL RICHELIEU</a:t>
            </a:r>
          </a:p>
        </p:txBody>
      </p:sp>
      <p:pic>
        <p:nvPicPr>
          <p:cNvPr id="28675" name="Picture 3" descr="Cardinal_Richeli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3178175" cy="6477000"/>
          </a:xfrm>
          <a:prstGeom prst="rect">
            <a:avLst/>
          </a:prstGeo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505200" y="1676400"/>
            <a:ext cx="563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SECRET TO FRENCH SUCCESS IN 1</a:t>
            </a:r>
            <a:r>
              <a:rPr lang="en-US" sz="3200" b="1" baseline="30000"/>
              <a:t>ST</a:t>
            </a:r>
            <a:r>
              <a:rPr lang="en-US" sz="3200" b="1"/>
              <a:t> ½ OF 17</a:t>
            </a:r>
            <a:r>
              <a:rPr lang="en-US" sz="3200" b="1" baseline="30000"/>
              <a:t>TH</a:t>
            </a:r>
            <a:r>
              <a:rPr lang="en-US" sz="3200" b="1"/>
              <a:t> C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505200" y="2971800"/>
            <a:ext cx="5638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PURSUED CENTRALIZING POLICIES;  BEGAN CAMPAIGN AGAINST HUGUENOTS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05200" y="5486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Wasn’t he in the </a:t>
            </a:r>
            <a:r>
              <a:rPr lang="en-US" b="1" u="sng"/>
              <a:t>Three Musketeers?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6" grpId="0" autoUpdateAnimBg="0"/>
      <p:bldP spid="28677" grpId="0" autoUpdateAnimBg="0"/>
      <p:bldP spid="286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0"/>
            <a:ext cx="4267200" cy="2362200"/>
          </a:xfrm>
        </p:spPr>
        <p:txBody>
          <a:bodyPr/>
          <a:lstStyle/>
          <a:p>
            <a:r>
              <a:rPr lang="en-US" b="1"/>
              <a:t>LOUIS XIII</a:t>
            </a:r>
          </a:p>
        </p:txBody>
      </p:sp>
      <p:pic>
        <p:nvPicPr>
          <p:cNvPr id="30723" name="Picture 3" descr="King_Louis_XI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4467225" cy="6019800"/>
          </a:xfrm>
          <a:prstGeom prst="rect">
            <a:avLst/>
          </a:prstGeo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876800" y="1905000"/>
            <a:ext cx="426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REIGN DOMINATED BY RICHELIEU, HIS CHIEF ADVISOR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029200" y="38100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DEAD IN 1643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53000" y="51054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Not a great leader, but what about that hairstyle???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2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2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3000"/>
                                        <p:tgtEl>
                                          <p:spTgt spid="30726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886200" cy="2438400"/>
          </a:xfrm>
        </p:spPr>
        <p:txBody>
          <a:bodyPr/>
          <a:lstStyle/>
          <a:p>
            <a:r>
              <a:rPr lang="en-US" b="1"/>
              <a:t>Richelieu by Bernini</a:t>
            </a:r>
          </a:p>
        </p:txBody>
      </p:sp>
      <p:pic>
        <p:nvPicPr>
          <p:cNvPr id="18435" name="Picture 3" descr="tichelieu, bern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180013" cy="6096000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38800" y="2438400"/>
            <a:ext cx="350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Classic </a:t>
            </a:r>
            <a:r>
              <a:rPr lang="en-US" b="1" i="1"/>
              <a:t>politique </a:t>
            </a:r>
            <a:r>
              <a:rPr lang="en-US" b="1"/>
              <a:t>in foreign policy;  during 30 years war he is more concerned with power politics than religion;  supported Lutheran Gustavus Adolphus  against the Catholic Hapsburgs to the advantage of France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0"/>
            <a:ext cx="3733800" cy="1905000"/>
          </a:xfrm>
        </p:spPr>
        <p:txBody>
          <a:bodyPr/>
          <a:lstStyle/>
          <a:p>
            <a:r>
              <a:rPr lang="en-US" b="1"/>
              <a:t>CARDINAL MAZARIN</a:t>
            </a:r>
          </a:p>
        </p:txBody>
      </p:sp>
      <p:pic>
        <p:nvPicPr>
          <p:cNvPr id="21507" name="Picture 3" descr="mazar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995863" cy="6019800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81600" y="2590800"/>
            <a:ext cx="3962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LOUIS XIV ONLY 5;  MAZARIN PUT IN CHARGE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LOUIS XIV AT 10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562600" y="1371600"/>
            <a:ext cx="3581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1649 – FRONDE (REBELLION) BREAKS OUT IN PARIS;  NOBLES AND TOWNSPEOPLE VS. CROWN;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62600" y="4800600"/>
            <a:ext cx="3581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LOUIS WILL ALWAYS DETEST “KINGS OF STRAW”</a:t>
            </a:r>
          </a:p>
        </p:txBody>
      </p:sp>
      <p:pic>
        <p:nvPicPr>
          <p:cNvPr id="34824" name="07 - Here Comes The Su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</p:spPr>
      </p:pic>
      <p:pic>
        <p:nvPicPr>
          <p:cNvPr id="34825" name="Picture 9" descr="180px-Louis-10-Jahr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1600200"/>
            <a:ext cx="4459288" cy="5029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3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4"/>
                </p:tgtEl>
              </p:cMediaNode>
            </p:audio>
          </p:childTnLst>
        </p:cTn>
      </p:par>
    </p:tnLst>
    <p:bldLst>
      <p:bldP spid="34818" grpId="0" autoUpdateAnimBg="0"/>
      <p:bldP spid="34821" grpId="0" autoUpdateAnimBg="0"/>
      <p:bldP spid="3482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4495800" cy="2057400"/>
          </a:xfrm>
        </p:spPr>
        <p:txBody>
          <a:bodyPr/>
          <a:lstStyle/>
          <a:p>
            <a:r>
              <a:rPr lang="en-US" b="1"/>
              <a:t>LOUIS XIV AS APOLLO, THE SUN KING</a:t>
            </a:r>
          </a:p>
        </p:txBody>
      </p:sp>
      <p:pic>
        <p:nvPicPr>
          <p:cNvPr id="35843" name="Picture 3" descr="louis24 as apol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359275" cy="62484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648200" y="28194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“L’ETAT C’EST MOI”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0" y="3810000"/>
            <a:ext cx="4572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Great use of propaganda to create a positive image for his people</a:t>
            </a:r>
          </a:p>
        </p:txBody>
      </p:sp>
      <p:pic>
        <p:nvPicPr>
          <p:cNvPr id="35848" name="10 - Sun Ki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0.)">
                                      <p:cBhvr>
                                        <p:cTn id="6" dur="96375" fill="hold"/>
                                        <p:tgtEl>
                                          <p:spTgt spid="358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8"/>
                </p:tgtEl>
              </p:cMediaNode>
            </p:audio>
          </p:childTnLst>
        </p:cTn>
      </p:par>
    </p:tnLst>
    <p:bldLst>
      <p:bldP spid="35842" grpId="0"/>
      <p:bldP spid="35845" grpId="0"/>
      <p:bldP spid="358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990600"/>
          </a:xfrm>
        </p:spPr>
        <p:txBody>
          <a:bodyPr/>
          <a:lstStyle/>
          <a:p>
            <a:r>
              <a:rPr lang="en-US" b="1"/>
              <a:t>VERSAILLES</a:t>
            </a:r>
          </a:p>
        </p:txBody>
      </p:sp>
      <p:pic>
        <p:nvPicPr>
          <p:cNvPr id="38915" name="Picture 3" descr="hercules 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2017713" cy="2895600"/>
          </a:xfrm>
          <a:prstGeom prst="rect">
            <a:avLst/>
          </a:prstGeom>
          <a:noFill/>
        </p:spPr>
      </p:pic>
      <p:pic>
        <p:nvPicPr>
          <p:cNvPr id="38916" name="Picture 4" descr="gar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124200"/>
            <a:ext cx="4800600" cy="3600450"/>
          </a:xfrm>
          <a:prstGeom prst="rect">
            <a:avLst/>
          </a:prstGeom>
          <a:noFill/>
        </p:spPr>
      </p:pic>
      <p:pic>
        <p:nvPicPr>
          <p:cNvPr id="38917" name="Picture 5" descr="latona bas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953000"/>
            <a:ext cx="3276600" cy="1858963"/>
          </a:xfrm>
          <a:prstGeom prst="rect">
            <a:avLst/>
          </a:prstGeom>
          <a:noFill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43000" y="838200"/>
            <a:ext cx="8001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CREATED TO GLORIFY LOUIS XIV;  CONSUMED OVER ½ ANNUAL REVENUES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-228600"/>
            <a:ext cx="4267200" cy="2209800"/>
          </a:xfrm>
        </p:spPr>
        <p:txBody>
          <a:bodyPr/>
          <a:lstStyle/>
          <a:p>
            <a:r>
              <a:rPr lang="en-US" b="1"/>
              <a:t>JAMES I (of England)</a:t>
            </a:r>
          </a:p>
        </p:txBody>
      </p:sp>
      <p:pic>
        <p:nvPicPr>
          <p:cNvPr id="29699" name="Picture 3" descr="james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411663" cy="6248400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876800" y="2667000"/>
            <a:ext cx="426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Stubborn, Episcopal (why would that be?!)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876800" y="4343400"/>
            <a:ext cx="426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During his reign Puritans &amp; Pilgrims split for New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0"/>
            <a:ext cx="4114800" cy="1600200"/>
          </a:xfrm>
        </p:spPr>
        <p:txBody>
          <a:bodyPr/>
          <a:lstStyle/>
          <a:p>
            <a:r>
              <a:rPr lang="en-US" b="1"/>
              <a:t>COLBERT</a:t>
            </a:r>
          </a:p>
        </p:txBody>
      </p:sp>
      <p:pic>
        <p:nvPicPr>
          <p:cNvPr id="14339" name="Picture 3" descr="colb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5016500" cy="594360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953000" y="1600200"/>
            <a:ext cx="4191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LOUIS’ MOST IMPORTANT MINISTER;  MERCANTILISM --CLOSE GOVERNMENT CONTROL OF ECONOMY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609600"/>
            <a:ext cx="4114800" cy="3657600"/>
          </a:xfrm>
        </p:spPr>
        <p:txBody>
          <a:bodyPr/>
          <a:lstStyle/>
          <a:p>
            <a:r>
              <a:rPr lang="en-US" b="1"/>
              <a:t>MADAME DE MAINTENON</a:t>
            </a:r>
          </a:p>
        </p:txBody>
      </p:sp>
      <p:pic>
        <p:nvPicPr>
          <p:cNvPr id="31747" name="Picture 3" descr="mainteno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656138" cy="5867400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029200" y="381000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Louis XIV’s main squeeze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-228600"/>
            <a:ext cx="4495800" cy="2667000"/>
          </a:xfrm>
        </p:spPr>
        <p:txBody>
          <a:bodyPr/>
          <a:lstStyle/>
          <a:p>
            <a:r>
              <a:rPr lang="en-US" sz="3600" b="1"/>
              <a:t>CHARLES II OF SPAIN, “THE SUFFERER”</a:t>
            </a:r>
          </a:p>
        </p:txBody>
      </p:sp>
      <p:pic>
        <p:nvPicPr>
          <p:cNvPr id="27651" name="Picture 3" descr="ccoell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870450" cy="6324600"/>
          </a:xfrm>
          <a:prstGeom prst="rect">
            <a:avLst/>
          </a:prstGeo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181600" y="2133600"/>
            <a:ext cx="3962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DEATH IN 1700 LEADS TO WARS OVER SPANISH SUCCESSION;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257800" y="4329113"/>
            <a:ext cx="3886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INHERITANCE &amp; SPANISH CROWN LEFT TO LOUIS XIV’S GRANDSON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Louis17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33938" cy="6858000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00600" y="0"/>
            <a:ext cx="4343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DEATH IN 1715 LEAVES MIXED LEGACY;  FRANCE BROKE BUT STILL POWERFUL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876800" y="2971800"/>
            <a:ext cx="426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On his deathbed he warns his heir against his love of war and building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76800" y="45720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How would YOU evaluate his reign???</a:t>
            </a:r>
          </a:p>
        </p:txBody>
      </p:sp>
    </p:spTree>
  </p:cSld>
  <p:clrMapOvr>
    <a:masterClrMapping/>
  </p:clrMapOvr>
  <p:transition>
    <p:sndAc>
      <p:stSnd>
        <p:snd r:embed="rId2" name="rock you.quee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5719"/>
          </a:xfrm>
        </p:spPr>
        <p:txBody>
          <a:bodyPr/>
          <a:lstStyle/>
          <a:p>
            <a:r>
              <a:rPr lang="en-US" dirty="0" smtClean="0"/>
              <a:t>Bishop Bossuet-</a:t>
            </a:r>
            <a:r>
              <a:rPr lang="en-US" i="1" dirty="0" smtClean="0"/>
              <a:t>French preacher, tutor to King Louis XIV son 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“One must then, obey princes as if they were justice itself, without which there is neither order nor justice in affairs”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King Louis XIV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57401" y="22860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“Every time I appoint someone to a vacant position, I make a hundred happy and one ungrateful” 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King, </a:t>
            </a:r>
            <a:r>
              <a:rPr lang="en-US" i="1" dirty="0" smtClean="0"/>
              <a:t>French painter</a:t>
            </a:r>
            <a:endParaRPr lang="en-US" i="1" dirty="0"/>
          </a:p>
        </p:txBody>
      </p:sp>
      <p:pic>
        <p:nvPicPr>
          <p:cNvPr id="3" name="Picture 2" descr="sun kin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847850"/>
            <a:ext cx="3962400" cy="501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Baptiste</a:t>
            </a:r>
            <a:r>
              <a:rPr lang="en-US" dirty="0" smtClean="0"/>
              <a:t> Colbert, </a:t>
            </a:r>
            <a:r>
              <a:rPr lang="en-US" i="1" dirty="0" smtClean="0"/>
              <a:t>King Louis finance minister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“It </a:t>
            </a:r>
            <a:r>
              <a:rPr lang="en-US" sz="4800" dirty="0" smtClean="0"/>
              <a:t>is simply, and solely, the abundance of money within a state [which] makes the difference in its grandeur and power.”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609600"/>
            <a:ext cx="4267200" cy="1828800"/>
          </a:xfrm>
        </p:spPr>
        <p:txBody>
          <a:bodyPr/>
          <a:lstStyle/>
          <a:p>
            <a:r>
              <a:rPr lang="en-US" b="1"/>
              <a:t>BUCKINGHAM</a:t>
            </a:r>
          </a:p>
        </p:txBody>
      </p:sp>
      <p:pic>
        <p:nvPicPr>
          <p:cNvPr id="5123" name="Picture 3" descr="buckingh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4318000" cy="4876800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24400" y="35814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Court scandal doesn’t help James’ cause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CHARLES I</a:t>
            </a:r>
          </a:p>
        </p:txBody>
      </p:sp>
      <p:pic>
        <p:nvPicPr>
          <p:cNvPr id="11267" name="Picture 3" descr="10char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4202113" cy="54102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800600" y="1981200"/>
            <a:ext cx="4343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Poor people skills as an adult cost him support</a:t>
            </a:r>
          </a:p>
          <a:p>
            <a:pPr>
              <a:spcBef>
                <a:spcPct val="50000"/>
              </a:spcBef>
            </a:pPr>
            <a:endParaRPr lang="en-US" sz="3200" b="1"/>
          </a:p>
          <a:p>
            <a:pPr>
              <a:spcBef>
                <a:spcPct val="50000"/>
              </a:spcBef>
            </a:pPr>
            <a:r>
              <a:rPr lang="en-US" sz="3200" b="1"/>
              <a:t>Ship taxes and enforcement of other “blue laws” made him unpopular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3VanDykeCharle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53050" cy="66675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867400" y="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/>
              <a:t>CHARLES I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0" y="1066800"/>
            <a:ext cx="3810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Worse than dad;  accused of “popery”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(define this!)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62600" y="2971800"/>
            <a:ext cx="3581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1628 presented w/ Petition of Right by Parliament;  (some basic rights you should know)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10200" y="6035675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Portrait by Anthony Van Dyke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-685800"/>
            <a:ext cx="3276600" cy="3733800"/>
          </a:xfrm>
        </p:spPr>
        <p:txBody>
          <a:bodyPr/>
          <a:lstStyle/>
          <a:p>
            <a:r>
              <a:rPr lang="en-US" b="1"/>
              <a:t>CHARLES I</a:t>
            </a:r>
          </a:p>
        </p:txBody>
      </p:sp>
      <p:pic>
        <p:nvPicPr>
          <p:cNvPr id="4099" name="Picture 3" descr="cha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400"/>
            <a:ext cx="4318000" cy="68326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1000" y="0"/>
            <a:ext cx="4343400" cy="1676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76800" y="1828800"/>
            <a:ext cx="4267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Civil War in GB 1642-46;  Charles’ Cavaliers vs. Parliamentary Roundheads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800600" y="46482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1649 Parliament executes Charles</a:t>
            </a:r>
          </a:p>
        </p:txBody>
      </p:sp>
    </p:spTree>
  </p:cSld>
  <p:clrMapOvr>
    <a:masterClrMapping/>
  </p:clrMapOvr>
  <p:transition spd="slow" advTm="30000">
    <p:sndAc>
      <p:stSnd>
        <p:snd r:embed="rId2" name="lovekillyou.quee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1" grpId="0" animBg="1"/>
      <p:bldP spid="4103" grpId="0" autoUpdateAnimBg="0"/>
      <p:bldP spid="410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b="1"/>
              <a:t>CHARLES I GETS THE AXE</a:t>
            </a:r>
          </a:p>
        </p:txBody>
      </p:sp>
      <p:pic>
        <p:nvPicPr>
          <p:cNvPr id="6147" name="Picture 3" descr="20CharlesI-Chopped16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82000" cy="4656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219200"/>
          </a:xfrm>
        </p:spPr>
        <p:txBody>
          <a:bodyPr/>
          <a:lstStyle/>
          <a:p>
            <a:r>
              <a:rPr lang="en-US" b="1"/>
              <a:t>Oliver Cromwell</a:t>
            </a:r>
          </a:p>
        </p:txBody>
      </p:sp>
      <p:pic>
        <p:nvPicPr>
          <p:cNvPr id="10243" name="Picture 3" descr="13cromw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3752850" cy="4572000"/>
          </a:xfrm>
          <a:prstGeom prst="rect">
            <a:avLst/>
          </a:prstGeom>
          <a:noFill/>
        </p:spPr>
      </p:pic>
      <p:pic>
        <p:nvPicPr>
          <p:cNvPr id="10244" name="Picture 4" descr="12Cromw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2800350" cy="48006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Created Puritan Republic, after 1653 ruled as “Lord Protector,” a military dictatorship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00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771</Words>
  <Application>Microsoft PowerPoint</Application>
  <PresentationFormat>On-screen Show (4:3)</PresentationFormat>
  <Paragraphs>94</Paragraphs>
  <Slides>37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17TH CENTURY BRITAIN AND FRANCE</vt:lpstr>
      <vt:lpstr>Slide 2</vt:lpstr>
      <vt:lpstr>JAMES I (of England)</vt:lpstr>
      <vt:lpstr>BUCKINGHAM</vt:lpstr>
      <vt:lpstr>CHARLES I</vt:lpstr>
      <vt:lpstr>Slide 6</vt:lpstr>
      <vt:lpstr>CHARLES I</vt:lpstr>
      <vt:lpstr>CHARLES I GETS THE AXE</vt:lpstr>
      <vt:lpstr>Oliver Cromwell</vt:lpstr>
      <vt:lpstr>CHARLES II, THE MERRY MONARCH</vt:lpstr>
      <vt:lpstr>CHARLES II</vt:lpstr>
      <vt:lpstr>JAMES II</vt:lpstr>
      <vt:lpstr>Slide 13</vt:lpstr>
      <vt:lpstr>WILLIAM AND MARY</vt:lpstr>
      <vt:lpstr>John Locke’s 2nd Treatise of Government justifies Glorious Revolution &amp; change in leadership if a monarch violated the rights of the people</vt:lpstr>
      <vt:lpstr>Queen Anne – last Stuart           Monarch</vt:lpstr>
      <vt:lpstr>HENRY IV</vt:lpstr>
      <vt:lpstr>APOTHEOSIS OF HENRY IV AND THE . . . </vt:lpstr>
      <vt:lpstr>Marie d’Medici</vt:lpstr>
      <vt:lpstr>MARIE’S CORONATION</vt:lpstr>
      <vt:lpstr>EDUCATION OF LOUIS XIII</vt:lpstr>
      <vt:lpstr>MARIE LANDS IN MARSEILLES</vt:lpstr>
      <vt:lpstr>CARDINAL RICHELIEU</vt:lpstr>
      <vt:lpstr>LOUIS XIII</vt:lpstr>
      <vt:lpstr>Richelieu by Bernini</vt:lpstr>
      <vt:lpstr>CARDINAL MAZARIN</vt:lpstr>
      <vt:lpstr>LOUIS XIV AT 10</vt:lpstr>
      <vt:lpstr>LOUIS XIV AS APOLLO, THE SUN KING</vt:lpstr>
      <vt:lpstr>VERSAILLES</vt:lpstr>
      <vt:lpstr>COLBERT</vt:lpstr>
      <vt:lpstr>MADAME DE MAINTENON</vt:lpstr>
      <vt:lpstr>CHARLES II OF SPAIN, “THE SUFFERER”</vt:lpstr>
      <vt:lpstr>Slide 33</vt:lpstr>
      <vt:lpstr>Bishop Bossuet-French preacher, tutor to King Louis XIV son </vt:lpstr>
      <vt:lpstr>King Louis XIV</vt:lpstr>
      <vt:lpstr>The Sun King, French painter</vt:lpstr>
      <vt:lpstr>Jean Baptiste Colbert, King Louis finance minister</vt:lpstr>
    </vt:vector>
  </TitlesOfParts>
  <Company>Spokane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Gerard</dc:creator>
  <cp:lastModifiedBy>installer</cp:lastModifiedBy>
  <cp:revision>75</cp:revision>
  <dcterms:created xsi:type="dcterms:W3CDTF">2002-10-01T12:17:09Z</dcterms:created>
  <dcterms:modified xsi:type="dcterms:W3CDTF">2012-10-29T20:59:07Z</dcterms:modified>
</cp:coreProperties>
</file>