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-11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Ctr="0"/>
          <a:lstStyle>
            <a:lvl1pPr>
              <a:defRPr/>
            </a:lvl1pPr>
          </a:lstStyle>
          <a:p>
            <a:fld id="{CD566E78-8D17-46BE-851F-56177628A27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9159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49160" name="Picture 8" descr="C:\My Documents\bits\Expbanna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161" name="Picture 9" descr="D:\FRONTPAGE THEMES\EXPEDITN\EXPHORSA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9162" name="Picture 10" descr="P:\!Themes\Expedition\EXPHORSA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F01A2-3ACB-4E27-B6B0-9E4D283D2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1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CE996-7EAF-4280-9CC3-D3CF969E1E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0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2FFB8-F3CD-49E0-AFD0-D9F9450B10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3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14057-51CA-4BCE-8EC4-CB5CAE3B19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8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5E523-869F-45B7-84DE-74393460B9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75F3A-0239-47B5-B84F-A927969209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9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0D91E-FC60-4248-B013-F7AB9B865C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3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2DC42-CCC2-41D2-A564-F47A95B6B5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2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852B0-3580-432F-8536-F653695374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3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A6B8A-46FE-4611-B261-4AE68E3064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2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:\My Documents\bits\Expbanna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fld id="{3A7A61BE-7B87-49D1-B475-7C12677ABF7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8135" name="Picture 7" descr="P:\!Themes\Expedition\EXPHORSA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Advances in Reading and Primary Education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85% literacy rates in Britain, France, Belgium, Netherlands, Germany, and Scandinavia / far lesser rates in Italy, Spain, Russia, Austria-Hungary and the Balkans</a:t>
            </a:r>
          </a:p>
          <a:p>
            <a:r>
              <a:rPr lang="en-US"/>
              <a:t>liberals and conservatives call for more primary education and literacy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 19th Century and Islam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Anti-Islamic thought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Islam considered to be a religion incapable of developing scientific ideas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Europeans championed the superiority of the white race and Christianity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Eventually some Christian missionaries become more sympathetic to Muslims</a:t>
            </a:r>
          </a:p>
          <a:p>
            <a:pPr>
              <a:lnSpc>
                <a:spcPct val="90000"/>
              </a:lnSpc>
            </a:pPr>
            <a:r>
              <a:rPr lang="en-US" sz="2800"/>
              <a:t>the </a:t>
            </a:r>
            <a:r>
              <a:rPr lang="en-US" sz="2800" b="1"/>
              <a:t>Salafi</a:t>
            </a:r>
            <a:r>
              <a:rPr lang="en-US" sz="2800"/>
              <a:t> movement along with some Islamic leaders want to modernize Islam, but reject Western principles / its effects are still felt today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Science towards the 20th century – the physics revolution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few scientists believed they could portray the “truth” about physical reality, instead offering hypothesis or symbolic models of nature</a:t>
            </a:r>
          </a:p>
          <a:p>
            <a:pPr>
              <a:lnSpc>
                <a:spcPct val="90000"/>
              </a:lnSpc>
            </a:pPr>
            <a:r>
              <a:rPr lang="en-US" sz="2400"/>
              <a:t>x-rays and radiation – major steps in the study of the atom and radioactive materials</a:t>
            </a:r>
          </a:p>
          <a:p>
            <a:pPr>
              <a:lnSpc>
                <a:spcPct val="90000"/>
              </a:lnSpc>
            </a:pPr>
            <a:r>
              <a:rPr lang="en-US" sz="2400" b="1"/>
              <a:t>Max Planck – quantum theory of energy</a:t>
            </a:r>
            <a:r>
              <a:rPr lang="en-US" sz="2400"/>
              <a:t> – energy is a series of discrete quantities rather than a continuous stream</a:t>
            </a:r>
          </a:p>
          <a:p>
            <a:pPr>
              <a:lnSpc>
                <a:spcPct val="90000"/>
              </a:lnSpc>
            </a:pPr>
            <a:r>
              <a:rPr lang="en-US" sz="2400" b="1"/>
              <a:t>Albert Einstein – theory of relativity</a:t>
            </a:r>
            <a:r>
              <a:rPr lang="en-US" sz="2400"/>
              <a:t> – time and space do not exist separately, but rather as a combined continuum</a:t>
            </a:r>
          </a:p>
          <a:p>
            <a:pPr>
              <a:lnSpc>
                <a:spcPct val="90000"/>
              </a:lnSpc>
            </a:pPr>
            <a:r>
              <a:rPr lang="en-US" sz="2400" b="1"/>
              <a:t>Werner Heisenberg – uncertainty principle</a:t>
            </a:r>
            <a:r>
              <a:rPr lang="en-US" sz="2400"/>
              <a:t> – behavior of subatomic particles is a matter of statistical probability rather than of exactly determinable cause and effect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Realist and Naturalist Literature of Early 20th Century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realist and naturalist</a:t>
            </a:r>
            <a:r>
              <a:rPr lang="en-US" sz="2400"/>
              <a:t> writers  brought scientific objectivity and observation to their work portraying the hypocrisy and brutality of the bourgeois life</a:t>
            </a:r>
          </a:p>
          <a:p>
            <a:pPr>
              <a:lnSpc>
                <a:spcPct val="90000"/>
              </a:lnSpc>
            </a:pPr>
            <a:r>
              <a:rPr lang="en-US" sz="2400"/>
              <a:t>famous early realist writers included; </a:t>
            </a:r>
            <a:r>
              <a:rPr lang="en-US" sz="2400" b="1"/>
              <a:t>Charles Dickens, Honore de Balzac, and George Eliot</a:t>
            </a:r>
          </a:p>
          <a:p>
            <a:pPr>
              <a:lnSpc>
                <a:spcPct val="90000"/>
              </a:lnSpc>
            </a:pPr>
            <a:r>
              <a:rPr lang="en-US" sz="2400" b="1"/>
              <a:t>Gustave Flaubert and Emile Zola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Flaubert in Madame Bovary (1857) describes colorless and hapless search of love by a woman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Zola wrote of alcoholism, prostitution, adultery, and labor strife</a:t>
            </a:r>
          </a:p>
          <a:p>
            <a:pPr>
              <a:lnSpc>
                <a:spcPct val="90000"/>
              </a:lnSpc>
            </a:pPr>
            <a:r>
              <a:rPr lang="en-US" sz="2400" b="1"/>
              <a:t>Henrik Ibsen</a:t>
            </a:r>
            <a:r>
              <a:rPr lang="en-US" sz="2400"/>
              <a:t> and </a:t>
            </a:r>
            <a:r>
              <a:rPr lang="en-US" sz="2400" b="1"/>
              <a:t>George Bernard Shaw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000"/>
              <a:t>Ibsen in his works strips away the illusory mask of middle-class morality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Shaw defended Ibsen and wrote against romanticism and false respectability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Modernism Literature of Early 20th Century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modernism</a:t>
            </a:r>
            <a:r>
              <a:rPr lang="en-US" sz="2800"/>
              <a:t> – critical of middle class society, but more concerned with beauty than social issues</a:t>
            </a:r>
          </a:p>
          <a:p>
            <a:pPr>
              <a:lnSpc>
                <a:spcPct val="90000"/>
              </a:lnSpc>
            </a:pPr>
            <a:r>
              <a:rPr lang="en-US" sz="2800" b="1"/>
              <a:t>Keynesian economics</a:t>
            </a:r>
            <a:r>
              <a:rPr lang="en-US" sz="2800"/>
              <a:t> </a:t>
            </a:r>
            <a:r>
              <a:rPr lang="en-US" sz="2800" b="1"/>
              <a:t>– John Maynard Keynes</a:t>
            </a:r>
            <a:r>
              <a:rPr lang="en-US" sz="2800"/>
              <a:t> claimed governments spent their way out of depressions by running deficits to encourage employment and the production of goods</a:t>
            </a:r>
          </a:p>
          <a:p>
            <a:pPr>
              <a:lnSpc>
                <a:spcPct val="90000"/>
              </a:lnSpc>
            </a:pPr>
            <a:r>
              <a:rPr lang="en-US" sz="2800"/>
              <a:t>famous modernist writers</a:t>
            </a:r>
          </a:p>
          <a:p>
            <a:pPr lvl="1">
              <a:lnSpc>
                <a:spcPct val="90000"/>
              </a:lnSpc>
            </a:pPr>
            <a:r>
              <a:rPr lang="en-US" sz="2200" b="1"/>
              <a:t>Virginia Woolf</a:t>
            </a:r>
            <a:r>
              <a:rPr lang="en-US" sz="2200"/>
              <a:t> – portrayed individuals seeking to make their way in a world with most 19th century social and moral certainties removed</a:t>
            </a:r>
          </a:p>
          <a:p>
            <a:pPr lvl="1">
              <a:lnSpc>
                <a:spcPct val="90000"/>
              </a:lnSpc>
            </a:pPr>
            <a:r>
              <a:rPr lang="en-US" sz="2200" b="1"/>
              <a:t>Thomas Mann</a:t>
            </a:r>
            <a:r>
              <a:rPr lang="en-US" sz="2200"/>
              <a:t> – explored social experience of middle-class Germans</a:t>
            </a:r>
          </a:p>
          <a:p>
            <a:pPr lvl="1">
              <a:lnSpc>
                <a:spcPct val="90000"/>
              </a:lnSpc>
            </a:pPr>
            <a:r>
              <a:rPr lang="en-US" sz="2200" b="1"/>
              <a:t>James Joyce</a:t>
            </a:r>
            <a:r>
              <a:rPr lang="en-US" sz="2200"/>
              <a:t> – wrote famous novel, Ulysses (1922)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Modern Art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Impressionism 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000"/>
              <a:t> concentrated on modern life, using light, color, and the momentary, largely unfocused visual experience of the social landscape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famous impressionists included; </a:t>
            </a:r>
            <a:r>
              <a:rPr lang="en-US" sz="2000" b="1"/>
              <a:t>Edward Manet, Claude Monet, Pierre-Auguste Renoir and Edgar Degas</a:t>
            </a:r>
          </a:p>
          <a:p>
            <a:pPr>
              <a:lnSpc>
                <a:spcPct val="90000"/>
              </a:lnSpc>
            </a:pPr>
            <a:r>
              <a:rPr lang="en-US" sz="2400" b="1"/>
              <a:t>Post-Impressionism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form and structure, rather than the impression of the movement marked these works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famous post-impressionists included; </a:t>
            </a:r>
            <a:r>
              <a:rPr lang="en-US" sz="2000" b="1"/>
              <a:t>Georges Seurat, Paul Cezanne, Vincent Van Gogh, and Paul Gauguin</a:t>
            </a:r>
          </a:p>
          <a:p>
            <a:pPr>
              <a:lnSpc>
                <a:spcPct val="90000"/>
              </a:lnSpc>
            </a:pPr>
            <a:r>
              <a:rPr lang="en-US" sz="2400" b="1"/>
              <a:t>Cubism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instead of painting as a window to the real world, painting was an autonomous realm of art itself with no purpose beyond itself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famous cubists were </a:t>
            </a:r>
            <a:r>
              <a:rPr lang="en-US" sz="2000" b="1"/>
              <a:t>Georges Braque and Pablo Picasso</a:t>
            </a:r>
            <a:endParaRPr 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Friedrich Nietzsche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questioned rational thinking, Christianity, democracy, nationalism, science and progress</a:t>
            </a:r>
          </a:p>
          <a:p>
            <a:pPr>
              <a:lnSpc>
                <a:spcPct val="90000"/>
              </a:lnSpc>
            </a:pPr>
            <a:r>
              <a:rPr lang="en-US" sz="2800"/>
              <a:t>in The Birth of Tragedy (1872) urged the non-rational aspects of human nature are as noble as rational characteristics</a:t>
            </a:r>
          </a:p>
          <a:p>
            <a:pPr>
              <a:lnSpc>
                <a:spcPct val="90000"/>
              </a:lnSpc>
            </a:pPr>
            <a:r>
              <a:rPr lang="en-US" sz="2800"/>
              <a:t>declared the death of God</a:t>
            </a:r>
          </a:p>
          <a:p>
            <a:pPr>
              <a:lnSpc>
                <a:spcPct val="90000"/>
              </a:lnSpc>
            </a:pPr>
            <a:r>
              <a:rPr lang="en-US" sz="2800"/>
              <a:t>critical of racism and anti-Semitism</a:t>
            </a:r>
          </a:p>
          <a:p>
            <a:pPr>
              <a:lnSpc>
                <a:spcPct val="90000"/>
              </a:lnSpc>
            </a:pPr>
            <a:r>
              <a:rPr lang="en-US" sz="2800"/>
              <a:t>sought the heroism he saw in the Greek Homeric age</a:t>
            </a:r>
          </a:p>
          <a:p>
            <a:pPr>
              <a:lnSpc>
                <a:spcPct val="90000"/>
              </a:lnSpc>
            </a:pPr>
            <a:r>
              <a:rPr lang="en-US" sz="2800"/>
              <a:t>appealed to feelings and emotions in questioning rationalism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Psychoanalysis – </a:t>
            </a:r>
            <a:r>
              <a:rPr lang="en-US" b="1"/>
              <a:t>Freud and Jung</a:t>
            </a: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/>
              <a:t>Sigmund Freud</a:t>
            </a:r>
            <a:r>
              <a:rPr lang="en-US" sz="2000"/>
              <a:t>’s early theories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early studies were on psychic disorders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theorized that human beings are sexual from birth through adulthood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sexuality as one of the bases of mental order and disorder</a:t>
            </a:r>
          </a:p>
          <a:p>
            <a:pPr>
              <a:lnSpc>
                <a:spcPct val="90000"/>
              </a:lnSpc>
            </a:pPr>
            <a:r>
              <a:rPr lang="en-US" sz="2000"/>
              <a:t>Freud and dreams – argued that unconscious drives and desires contribute to conscious behavior</a:t>
            </a:r>
          </a:p>
          <a:p>
            <a:pPr>
              <a:lnSpc>
                <a:spcPct val="90000"/>
              </a:lnSpc>
            </a:pPr>
            <a:r>
              <a:rPr lang="en-US" sz="2000"/>
              <a:t>Freud’s later thought – internal mind is based on the struggle of three entities</a:t>
            </a:r>
          </a:p>
          <a:p>
            <a:pPr lvl="1">
              <a:lnSpc>
                <a:spcPct val="90000"/>
              </a:lnSpc>
            </a:pPr>
            <a:r>
              <a:rPr lang="en-US" sz="1800" b="1"/>
              <a:t>id</a:t>
            </a:r>
            <a:r>
              <a:rPr lang="en-US" sz="1800"/>
              <a:t> – amoral, irrational, driving instincts of sexual gratification</a:t>
            </a:r>
          </a:p>
          <a:p>
            <a:pPr lvl="1">
              <a:lnSpc>
                <a:spcPct val="90000"/>
              </a:lnSpc>
            </a:pPr>
            <a:r>
              <a:rPr lang="en-US" sz="1800" b="1"/>
              <a:t>superego</a:t>
            </a:r>
            <a:r>
              <a:rPr lang="en-US" sz="1800"/>
              <a:t> – the external moral imperatives and expectations imposed on the personality put on by society and culture</a:t>
            </a:r>
          </a:p>
          <a:p>
            <a:pPr lvl="1">
              <a:lnSpc>
                <a:spcPct val="90000"/>
              </a:lnSpc>
            </a:pPr>
            <a:r>
              <a:rPr lang="en-US" sz="1800" b="1"/>
              <a:t>ego</a:t>
            </a:r>
            <a:r>
              <a:rPr lang="en-US" sz="1800"/>
              <a:t> – mediates the impulses of the id with the morals of the superego</a:t>
            </a:r>
          </a:p>
          <a:p>
            <a:pPr>
              <a:lnSpc>
                <a:spcPct val="90000"/>
              </a:lnSpc>
            </a:pPr>
            <a:r>
              <a:rPr lang="en-US" sz="2000" b="1"/>
              <a:t>Carl Jung</a:t>
            </a:r>
            <a:r>
              <a:rPr lang="en-US" sz="2000"/>
              <a:t> – Freud’s student who goes away from his teacher’s theories and believes collective memories along with personal experience constitute a human being’s soul / saw value in religion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Retreat from Rationalism in Politics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Max Weber</a:t>
            </a:r>
            <a:r>
              <a:rPr lang="en-US" sz="280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saw bureaucratization as the basic feature of modern social life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people develop their own self-worth from large organizations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non-economic factors might account for developments in human history</a:t>
            </a:r>
          </a:p>
          <a:p>
            <a:pPr>
              <a:lnSpc>
                <a:spcPct val="90000"/>
              </a:lnSpc>
            </a:pPr>
            <a:r>
              <a:rPr lang="en-US" sz="2800" b="1"/>
              <a:t>Collective Behavior</a:t>
            </a:r>
            <a:r>
              <a:rPr lang="en-US" sz="2800"/>
              <a:t> – the belief in the necessity of collectively shared ideals in society / proponents of this theory differed from Weber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Racism</a:t>
            </a:r>
            <a:r>
              <a:rPr lang="en-US" sz="3200"/>
              <a:t> – the pseudoscientific theory that biological features of race determine human character and worth</a:t>
            </a: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Count Arthur de Gobineau</a:t>
            </a:r>
            <a:r>
              <a:rPr lang="en-US" sz="2800"/>
              <a:t> – in his four volume Inequality of the Human Races (1853-1854) argued the white Aryan race was being weakened by inferior yellow and black races</a:t>
            </a:r>
          </a:p>
          <a:p>
            <a:pPr>
              <a:lnSpc>
                <a:spcPct val="90000"/>
              </a:lnSpc>
            </a:pPr>
            <a:r>
              <a:rPr lang="en-US" sz="2800" b="1"/>
              <a:t>Houston Stuart Chamberlain</a:t>
            </a:r>
            <a:r>
              <a:rPr lang="en-US" sz="2800"/>
              <a:t> – anti-Semite who believed through genetics a superior race could be developed</a:t>
            </a:r>
          </a:p>
          <a:p>
            <a:pPr>
              <a:lnSpc>
                <a:spcPct val="90000"/>
              </a:lnSpc>
            </a:pPr>
            <a:r>
              <a:rPr lang="en-US" sz="2800"/>
              <a:t>late-century nationalism – new nationality defined itself through race and blood opposed the ideas of liberalism and socialism and led to racism throughout Europe and North America against African and Native-Americans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Anti-Semitism and Zionism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anti-Semitism seen in Vienna with the Christian Socialist Party, in Germany with the ultraconservative chaplain </a:t>
            </a:r>
            <a:r>
              <a:rPr lang="en-US" b="1"/>
              <a:t>Adolf Stoecker</a:t>
            </a:r>
            <a:r>
              <a:rPr lang="en-US"/>
              <a:t>, and the Dreyfus affair in France</a:t>
            </a:r>
          </a:p>
          <a:p>
            <a:r>
              <a:rPr lang="en-US" b="1"/>
              <a:t>Zionist</a:t>
            </a:r>
            <a:r>
              <a:rPr lang="en-US"/>
              <a:t> movement – the movement to found a separate Jewish state led by </a:t>
            </a:r>
            <a:r>
              <a:rPr lang="en-US" b="1"/>
              <a:t>Theodor Herzl</a:t>
            </a:r>
            <a:r>
              <a:rPr lang="en-US"/>
              <a:t> / Herzl’s ideas eventually lead to the birth of the state of Israel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Material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number of newspapers, books, magazines, mail-order catalogs, and libraries grow rapidly</a:t>
            </a:r>
          </a:p>
          <a:p>
            <a:pPr>
              <a:lnSpc>
                <a:spcPct val="90000"/>
              </a:lnSpc>
            </a:pPr>
            <a:r>
              <a:rPr lang="en-US"/>
              <a:t>sometimes the publications were mediocre catering to sensationalism, scandal, and pornography</a:t>
            </a:r>
          </a:p>
          <a:p>
            <a:pPr>
              <a:lnSpc>
                <a:spcPct val="90000"/>
              </a:lnSpc>
            </a:pPr>
            <a:r>
              <a:rPr lang="en-US"/>
              <a:t>still new reading materials led to a popularization of knowledge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Antifeminism in Late-Century Thought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Famous intellectuals; Charles Darwin, T.H. Huxley, Karl Vogt, Sigmund Freud, Auguste Comte, Emile Durkheim, Max Weber, Herbert Spencer all believed women were born inferior to men</a:t>
            </a:r>
          </a:p>
          <a:p>
            <a:r>
              <a:rPr lang="en-US" sz="2800"/>
              <a:t>distinguished woman psychoanalysts; </a:t>
            </a:r>
            <a:r>
              <a:rPr lang="en-US" sz="2800" b="1"/>
              <a:t>Karen Horney</a:t>
            </a:r>
            <a:r>
              <a:rPr lang="en-US" sz="2800"/>
              <a:t> and </a:t>
            </a:r>
            <a:r>
              <a:rPr lang="en-US" sz="2800" b="1"/>
              <a:t>Melanie Klein</a:t>
            </a:r>
            <a:r>
              <a:rPr lang="en-US" sz="2800"/>
              <a:t> challenged, especially Freud’s view on women that they would be mothers destined to lead unhappy mental lives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Feminism – Sexual Morality</a:t>
            </a:r>
            <a:endParaRPr lang="en-US" sz="280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feminists were outraged by </a:t>
            </a:r>
            <a:r>
              <a:rPr lang="en-US" sz="2800" b="1"/>
              <a:t>Contagious Diseases Act</a:t>
            </a:r>
            <a:r>
              <a:rPr lang="en-US" sz="2800"/>
              <a:t> (1864), which in Britain gave the police permission to force women to undergo examinations for venereal diseases (Act was repealed in 1886)</a:t>
            </a:r>
          </a:p>
          <a:p>
            <a:pPr>
              <a:lnSpc>
                <a:spcPct val="90000"/>
              </a:lnSpc>
            </a:pPr>
            <a:r>
              <a:rPr lang="en-US" sz="2800"/>
              <a:t>Austrian feminists combated the government regulation of prostitution</a:t>
            </a:r>
          </a:p>
          <a:p>
            <a:pPr>
              <a:lnSpc>
                <a:spcPct val="90000"/>
              </a:lnSpc>
            </a:pPr>
            <a:r>
              <a:rPr lang="en-US" sz="2800"/>
              <a:t>in Germany, feminists form </a:t>
            </a:r>
            <a:r>
              <a:rPr lang="en-US" sz="2800" b="1"/>
              <a:t>Mothers’ Protection League</a:t>
            </a:r>
            <a:r>
              <a:rPr lang="en-US" sz="2800"/>
              <a:t>, which contended that both married and unmarried mothers required the help of the state for pregnancy and child care</a:t>
            </a:r>
          </a:p>
          <a:p>
            <a:pPr>
              <a:lnSpc>
                <a:spcPct val="90000"/>
              </a:lnSpc>
            </a:pPr>
            <a:endParaRPr lang="en-US" sz="4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Feminism – Women Defining Their Own Lives</a:t>
            </a:r>
            <a:endParaRPr lang="en-US" sz="28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some women became active in socialist circles</a:t>
            </a:r>
          </a:p>
          <a:p>
            <a:pPr>
              <a:lnSpc>
                <a:spcPct val="90000"/>
              </a:lnSpc>
            </a:pPr>
            <a:r>
              <a:rPr lang="en-US"/>
              <a:t>Virginia Woolf – wrote A Room of One’s Own (1929) – argued that women should have separate intellectual and psychological philosophies then men</a:t>
            </a:r>
          </a:p>
          <a:p>
            <a:pPr>
              <a:lnSpc>
                <a:spcPct val="90000"/>
              </a:lnSpc>
            </a:pPr>
            <a:r>
              <a:rPr lang="en-US"/>
              <a:t>World War I – feminism becomes grouped with sexual immorality, and extreme political radicalism leading to repression by such leaders as Lenin and Stalin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 sz="4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Auguste Comte</a:t>
            </a:r>
            <a:r>
              <a:rPr lang="en-US"/>
              <a:t> 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developed </a:t>
            </a:r>
            <a:r>
              <a:rPr lang="en-US" sz="2800" b="1"/>
              <a:t>positivism</a:t>
            </a:r>
            <a:r>
              <a:rPr lang="en-US" sz="2800"/>
              <a:t> - a philosophy of human intellectual development based on science</a:t>
            </a:r>
          </a:p>
          <a:p>
            <a:pPr>
              <a:lnSpc>
                <a:spcPct val="90000"/>
              </a:lnSpc>
            </a:pPr>
            <a:r>
              <a:rPr lang="en-US" sz="2800"/>
              <a:t>wrote The Positive Philosophy in which he argued human thought has three stages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(1) theological – physical nature explained by divinity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(2) metaphysical – abstract principles explained by operative agencies of nature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(3) positive – explanations of nature become matters of exact description of phenomena</a:t>
            </a:r>
          </a:p>
          <a:p>
            <a:pPr>
              <a:lnSpc>
                <a:spcPct val="90000"/>
              </a:lnSpc>
            </a:pPr>
            <a:r>
              <a:rPr lang="en-US" sz="2800"/>
              <a:t>considered “father” of modern sociology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Charles Darwin</a:t>
            </a: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On the Origin of Species formulates principle of natural selection which explained how species evolved over time</a:t>
            </a:r>
          </a:p>
          <a:p>
            <a:pPr>
              <a:lnSpc>
                <a:spcPct val="90000"/>
              </a:lnSpc>
            </a:pPr>
            <a:r>
              <a:rPr lang="en-US" sz="2800"/>
              <a:t>together with </a:t>
            </a:r>
            <a:r>
              <a:rPr lang="en-US" sz="2800" b="1"/>
              <a:t>Alfred Russel Wallace</a:t>
            </a:r>
            <a:r>
              <a:rPr lang="en-US" sz="2800"/>
              <a:t> comes up with </a:t>
            </a:r>
            <a:r>
              <a:rPr lang="en-US" sz="2800" b="1"/>
              <a:t>natural selection</a:t>
            </a:r>
            <a:r>
              <a:rPr lang="en-US" sz="2800"/>
              <a:t> – principle of survival of the fittest</a:t>
            </a:r>
          </a:p>
          <a:p>
            <a:pPr>
              <a:lnSpc>
                <a:spcPct val="90000"/>
              </a:lnSpc>
            </a:pPr>
            <a:r>
              <a:rPr lang="en-US" sz="2800"/>
              <a:t>theory undermines deistic argument for the existence of God</a:t>
            </a:r>
          </a:p>
          <a:p>
            <a:pPr>
              <a:lnSpc>
                <a:spcPct val="90000"/>
              </a:lnSpc>
            </a:pPr>
            <a:r>
              <a:rPr lang="en-US" sz="2800"/>
              <a:t>in Descent of Man, applies principle of evolution to human beings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Science and Ethics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Herbert Spencer</a:t>
            </a:r>
            <a:r>
              <a:rPr lang="en-US" sz="2800"/>
              <a:t> – British philosopher who believed in </a:t>
            </a:r>
            <a:r>
              <a:rPr lang="en-US" sz="2800" b="1"/>
              <a:t>social Darwinism</a:t>
            </a:r>
            <a:r>
              <a:rPr lang="en-US" sz="2800"/>
              <a:t>, society progresses through competition where the strong defeat the weak</a:t>
            </a:r>
          </a:p>
          <a:p>
            <a:r>
              <a:rPr lang="en-US" sz="2800" b="1"/>
              <a:t>Thomas Henry Huxley</a:t>
            </a:r>
            <a:r>
              <a:rPr lang="en-US" sz="2800"/>
              <a:t> – strongly supported Darwin, but opposed Spenser, declared the physical process of evolution was at odds with human ethical development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Christianity Under Siege / Intellectual Skepticism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history – writers question the historical accuracy of the Bible, citing no genuine historical evidence</a:t>
            </a:r>
          </a:p>
          <a:p>
            <a:pPr>
              <a:lnSpc>
                <a:spcPct val="90000"/>
              </a:lnSpc>
            </a:pPr>
            <a:r>
              <a:rPr lang="en-US" sz="2800"/>
              <a:t>science – Darwin and other scientists doubt the story of Creation citing that the Earth is much older than the Bible</a:t>
            </a:r>
          </a:p>
          <a:p>
            <a:pPr>
              <a:lnSpc>
                <a:spcPct val="90000"/>
              </a:lnSpc>
            </a:pPr>
            <a:r>
              <a:rPr lang="en-US" sz="2800"/>
              <a:t>morality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liberal intellectuals question the cruelty and sacrifices mentioned in the Bible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Friedrich Nietzsche</a:t>
            </a:r>
            <a:r>
              <a:rPr lang="en-US" sz="2400"/>
              <a:t> – felt Christianity glorified weakness, rather than strength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movement towards secularism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Conflict Between Church and State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Great Britain – churches opposed improvements in government schools because it raised the costs of church schools / </a:t>
            </a:r>
            <a:r>
              <a:rPr lang="en-US" sz="2400" b="1"/>
              <a:t>Education Act of 1902</a:t>
            </a:r>
            <a:r>
              <a:rPr lang="en-US" sz="2400"/>
              <a:t> – provided state support for religious and non-religious schools</a:t>
            </a:r>
          </a:p>
          <a:p>
            <a:pPr>
              <a:lnSpc>
                <a:spcPct val="90000"/>
              </a:lnSpc>
            </a:pPr>
            <a:r>
              <a:rPr lang="en-US" sz="2400"/>
              <a:t>France – public schools expanded, religious teachings replaced by civic training and Napoleonic Concordat terminated separating church and state</a:t>
            </a:r>
          </a:p>
          <a:p>
            <a:pPr>
              <a:lnSpc>
                <a:spcPct val="90000"/>
              </a:lnSpc>
            </a:pPr>
            <a:r>
              <a:rPr lang="en-US" sz="2400"/>
              <a:t>Germany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education secularized in 1870-1871 under Bismarck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“May Laws” of 1873</a:t>
            </a:r>
            <a:r>
              <a:rPr lang="en-US" sz="2000"/>
              <a:t> – require priests to be educated in German schools and pass state examinations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Bismarck’s </a:t>
            </a:r>
            <a:r>
              <a:rPr lang="en-US" sz="2000" b="1"/>
              <a:t>Kulturkampf</a:t>
            </a:r>
            <a:r>
              <a:rPr lang="en-US" sz="2000"/>
              <a:t> “cultural struggle” provokes Catholic resentment against the German state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Religious Revival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church revivals occur in Britain, Ireland and France</a:t>
            </a:r>
          </a:p>
          <a:p>
            <a:r>
              <a:rPr lang="en-US"/>
              <a:t>cult of the miracle at Lourdes grows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 19th Century and the Roman Catholic Church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Pope Pius IX</a:t>
            </a:r>
            <a:r>
              <a:rPr lang="en-US" sz="2400"/>
              <a:t> after Italian unification turns from liberal to conservative issuing Syllabus of Errors – setting Catholic Church against science, philosophy and politics</a:t>
            </a:r>
          </a:p>
          <a:p>
            <a:pPr>
              <a:lnSpc>
                <a:spcPct val="90000"/>
              </a:lnSpc>
            </a:pPr>
            <a:r>
              <a:rPr lang="en-US" sz="2400" b="1"/>
              <a:t>papal infallibility</a:t>
            </a:r>
            <a:r>
              <a:rPr lang="en-US" sz="2400"/>
              <a:t> – pope is incapable of error on the issues of faith and morals</a:t>
            </a:r>
          </a:p>
          <a:p>
            <a:pPr>
              <a:lnSpc>
                <a:spcPct val="90000"/>
              </a:lnSpc>
            </a:pPr>
            <a:r>
              <a:rPr lang="en-US" sz="2400" b="1"/>
              <a:t>Pope Leo XIII</a:t>
            </a:r>
            <a:r>
              <a:rPr lang="en-US" sz="2400"/>
              <a:t> – Pius successor, moderate who defended religious education and religious control of marriage, but also wanted a corporate society based on moral religious principles rather than socialist or capitalist ideals</a:t>
            </a:r>
          </a:p>
          <a:p>
            <a:pPr>
              <a:lnSpc>
                <a:spcPct val="90000"/>
              </a:lnSpc>
            </a:pPr>
            <a:r>
              <a:rPr lang="en-US" sz="2400" b="1"/>
              <a:t>Pius X</a:t>
            </a:r>
            <a:r>
              <a:rPr lang="en-US" sz="2400"/>
              <a:t> – rejected modernism and required all priests to take an anti-Modernist oath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pedition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HD:Users:admin:Desktop:Microsoft Office 2001:Templates:Presentations:Designs:Expedition</Template>
  <TotalTime>17</TotalTime>
  <Words>1681</Words>
  <Application>Microsoft Macintosh PowerPoint</Application>
  <PresentationFormat>On-screen Show (4:3)</PresentationFormat>
  <Paragraphs>124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Expedition</vt:lpstr>
      <vt:lpstr>Advances in Reading and Primary Education</vt:lpstr>
      <vt:lpstr>Reading Material</vt:lpstr>
      <vt:lpstr>Auguste Comte </vt:lpstr>
      <vt:lpstr>Charles Darwin</vt:lpstr>
      <vt:lpstr>Science and Ethics</vt:lpstr>
      <vt:lpstr>Christianity Under Siege / Intellectual Skepticism</vt:lpstr>
      <vt:lpstr>Conflict Between Church and State</vt:lpstr>
      <vt:lpstr>Religious Revival</vt:lpstr>
      <vt:lpstr>Late 19th Century and the Roman Catholic Church</vt:lpstr>
      <vt:lpstr>Late 19th Century and Islam</vt:lpstr>
      <vt:lpstr>Science towards the 20th century – the physics revolution</vt:lpstr>
      <vt:lpstr>Realist and Naturalist Literature of Early 20th Century</vt:lpstr>
      <vt:lpstr>Modernism Literature of Early 20th Century</vt:lpstr>
      <vt:lpstr>Modern Art</vt:lpstr>
      <vt:lpstr>Friedrich Nietzsche</vt:lpstr>
      <vt:lpstr>Psychoanalysis – Freud and Jung</vt:lpstr>
      <vt:lpstr>Retreat from Rationalism in Politics</vt:lpstr>
      <vt:lpstr>Racism – the pseudoscientific theory that biological features of race determine human character and worth</vt:lpstr>
      <vt:lpstr>Anti-Semitism and Zionism</vt:lpstr>
      <vt:lpstr>Antifeminism in Late-Century Thought</vt:lpstr>
      <vt:lpstr>New Feminism – Sexual Morality</vt:lpstr>
      <vt:lpstr>New Feminism – Women Defining Their Own Lives</vt:lpstr>
    </vt:vector>
  </TitlesOfParts>
  <Company>GEX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Advances in Reading and Primary Education</dc:title>
  <dc:creator>J. Russell</dc:creator>
  <cp:lastModifiedBy>Tawney Safran</cp:lastModifiedBy>
  <cp:revision>6</cp:revision>
  <dcterms:created xsi:type="dcterms:W3CDTF">2006-06-26T20:13:40Z</dcterms:created>
  <dcterms:modified xsi:type="dcterms:W3CDTF">2013-02-23T19:56:13Z</dcterms:modified>
</cp:coreProperties>
</file>