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60"/>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1" r:id="rId21"/>
    <p:sldId id="282" r:id="rId22"/>
    <p:sldId id="276" r:id="rId23"/>
    <p:sldId id="277" r:id="rId24"/>
    <p:sldId id="280" r:id="rId25"/>
    <p:sldId id="283" r:id="rId26"/>
    <p:sldId id="284" r:id="rId27"/>
    <p:sldId id="285" r:id="rId28"/>
    <p:sldId id="278" r:id="rId29"/>
    <p:sldId id="279"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9" r:id="rId53"/>
    <p:sldId id="308" r:id="rId54"/>
    <p:sldId id="310" r:id="rId55"/>
    <p:sldId id="311" r:id="rId56"/>
    <p:sldId id="312" r:id="rId57"/>
    <p:sldId id="313" r:id="rId58"/>
    <p:sldId id="314" r:id="rId5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906" autoAdjust="0"/>
    <p:restoredTop sz="94660"/>
  </p:normalViewPr>
  <p:slideViewPr>
    <p:cSldViewPr>
      <p:cViewPr varScale="1">
        <p:scale>
          <a:sx n="70" d="100"/>
          <a:sy n="70" d="100"/>
        </p:scale>
        <p:origin x="-3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0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491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49156"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91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491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fld id="{72AB2190-F690-4B11-930C-CCF27F21A13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DB0535-AAB7-442B-ADE6-E0757F105366}" type="slidenum">
              <a:rPr lang="en-US"/>
              <a:pPr/>
              <a:t>16</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u="sng"/>
              <a:t>The Universe</a:t>
            </a: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A64A2C-380E-474E-A513-76D4CCBDD24D}" type="slidenum">
              <a:rPr lang="en-US" smtClean="0"/>
              <a:pPr/>
              <a:t>‹#›</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898"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fade">
                                      <p:cBhvr>
                                        <p:cTn id="15" dur="1000"/>
                                        <p:tgtEl>
                                          <p:spTgt spid="17">
                                            <p:txEl>
                                              <p:pRg st="0" end="0"/>
                                            </p:txEl>
                                          </p:spTgt>
                                        </p:tgtEl>
                                      </p:cBhvr>
                                    </p:animEffect>
                                    <p:anim calcmode="lin" valueType="num">
                                      <p:cBhvr>
                                        <p:cTn id="16"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D3A57C-99CC-4713-878B-7DCAE58DD581}"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7D3BFB-3305-47F9-BA35-E4DAD5A92603}"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764165-9975-4F7C-8B12-6CBC20D0B39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D399BA-BC00-4D52-AABE-8B560174AF6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C949AB-C513-4D55-A489-AB99D42D14C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19DCE65-B101-4374-B307-7A9563D474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38168F-5689-473B-9BF7-2F5F0A4DEDB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17BA8B-4C99-45EA-99CF-5CE31AB33DC0}"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866E8C-75F7-4AB9-8DEE-80654E8D7BD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C41B5B7-8E54-4741-AAB3-390806251D2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325156E-3998-4A03-AB8E-941EE105BA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898"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animEffect transition="in" filter="fade">
                                      <p:cBhvr>
                                        <p:cTn id="15" dur="1000"/>
                                        <p:tgtEl>
                                          <p:spTgt spid="30">
                                            <p:txEl>
                                              <p:pRg st="0" end="0"/>
                                            </p:txEl>
                                          </p:spTgt>
                                        </p:tgtEl>
                                      </p:cBhvr>
                                    </p:animEffect>
                                    <p:anim calcmode="lin" valueType="num">
                                      <p:cBhvr>
                                        <p:cTn id="16"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0">
                                            <p:txEl>
                                              <p:pRg st="1" end="1"/>
                                            </p:txEl>
                                          </p:spTgt>
                                        </p:tgtEl>
                                        <p:attrNameLst>
                                          <p:attrName>style.visibility</p:attrName>
                                        </p:attrNameLst>
                                      </p:cBhvr>
                                      <p:to>
                                        <p:strVal val="visible"/>
                                      </p:to>
                                    </p:set>
                                    <p:animEffect transition="in" filter="fade">
                                      <p:cBhvr>
                                        <p:cTn id="21" dur="1000"/>
                                        <p:tgtEl>
                                          <p:spTgt spid="30">
                                            <p:txEl>
                                              <p:pRg st="1" end="1"/>
                                            </p:txEl>
                                          </p:spTgt>
                                        </p:tgtEl>
                                      </p:cBhvr>
                                    </p:animEffect>
                                    <p:anim calcmode="lin" valueType="num">
                                      <p:cBhvr>
                                        <p:cTn id="22"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0">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0">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0">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0">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0">
                                            <p:txEl>
                                              <p:pRg st="3" end="3"/>
                                            </p:txEl>
                                          </p:spTgt>
                                        </p:tgtEl>
                                        <p:attrNameLst>
                                          <p:attrName>style.visibility</p:attrName>
                                        </p:attrNameLst>
                                      </p:cBhvr>
                                      <p:to>
                                        <p:strVal val="visible"/>
                                      </p:to>
                                    </p:set>
                                    <p:animEffect transition="in" filter="fade">
                                      <p:cBhvr>
                                        <p:cTn id="33" dur="1000"/>
                                        <p:tgtEl>
                                          <p:spTgt spid="30">
                                            <p:txEl>
                                              <p:pRg st="3" end="3"/>
                                            </p:txEl>
                                          </p:spTgt>
                                        </p:tgtEl>
                                      </p:cBhvr>
                                    </p:animEffect>
                                    <p:anim calcmode="lin" valueType="num">
                                      <p:cBhvr>
                                        <p:cTn id="34"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0">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0">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xEl>
                                              <p:pRg st="4" end="4"/>
                                            </p:txEl>
                                          </p:spTgt>
                                        </p:tgtEl>
                                        <p:attrNameLst>
                                          <p:attrName>style.visibility</p:attrName>
                                        </p:attrNameLst>
                                      </p:cBhvr>
                                      <p:to>
                                        <p:strVal val="visible"/>
                                      </p:to>
                                    </p:set>
                                    <p:animEffect transition="in" filter="fade">
                                      <p:cBhvr>
                                        <p:cTn id="39" dur="1000"/>
                                        <p:tgtEl>
                                          <p:spTgt spid="30">
                                            <p:txEl>
                                              <p:pRg st="4" end="4"/>
                                            </p:txEl>
                                          </p:spTgt>
                                        </p:tgtEl>
                                      </p:cBhvr>
                                    </p:animEffect>
                                    <p:anim calcmode="lin" valueType="num">
                                      <p:cBhvr>
                                        <p:cTn id="40"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0">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0">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cienceworld.wolfram.com/biography/photo-credi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hyperlink" Target="http://en.wikipedia.org/wiki/Image:Joseph_II.jp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The Scientific Revolution &amp; Enlightenment</a:t>
            </a:r>
          </a:p>
        </p:txBody>
      </p:sp>
      <p:sp>
        <p:nvSpPr>
          <p:cNvPr id="2051" name="Rectangle 3"/>
          <p:cNvSpPr>
            <a:spLocks noGrp="1" noChangeArrowheads="1"/>
          </p:cNvSpPr>
          <p:nvPr>
            <p:ph type="subTitle" idx="1"/>
          </p:nvPr>
        </p:nvSpPr>
        <p:spPr/>
        <p:txBody>
          <a:bodyPr/>
          <a:lstStyle/>
          <a:p>
            <a:r>
              <a:rPr lang="en-US"/>
              <a:t>New Models and Methods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ssolve">
                                      <p:cBhvr>
                                        <p:cTn id="12"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r>
              <a:rPr lang="en-US" sz="2800"/>
              <a:t>“Cogito ergo sum”—proves existence of himself &amp; God based on the fact he “knows” he is a “thinking thing.” </a:t>
            </a:r>
          </a:p>
          <a:p>
            <a:r>
              <a:rPr lang="en-US" sz="2800"/>
              <a:t>A priori knowledge is basis of all other knowledge.</a:t>
            </a:r>
          </a:p>
          <a:p>
            <a:r>
              <a:rPr lang="en-US" sz="2800"/>
              <a:t>Radical distinction between mind &amp; body—dualism.  Man is an incorporeal mind in a mechanical body (similar to Plato)</a:t>
            </a:r>
          </a:p>
          <a:p>
            <a:pPr lvl="1"/>
            <a:r>
              <a:rPr lang="en-US" sz="2400"/>
              <a:t>Contact is made in the pineal gland, but he doesn’t explain how.</a:t>
            </a:r>
          </a:p>
        </p:txBody>
      </p:sp>
      <p:sp>
        <p:nvSpPr>
          <p:cNvPr id="40962" name="Rectangle 2"/>
          <p:cNvSpPr>
            <a:spLocks noGrp="1" noChangeArrowheads="1"/>
          </p:cNvSpPr>
          <p:nvPr>
            <p:ph type="title"/>
          </p:nvPr>
        </p:nvSpPr>
        <p:spPr/>
        <p:txBody>
          <a:bodyPr/>
          <a:lstStyle/>
          <a:p>
            <a:r>
              <a:rPr lang="en-US"/>
              <a:t>More Ideas of Descartes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dissolve">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dissolve">
                                      <p:cBhvr>
                                        <p:cTn id="12" dur="500"/>
                                        <p:tgtEl>
                                          <p:spTgt spid="409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Effect transition="in" filter="dissolve">
                                      <p:cBhvr>
                                        <p:cTn id="17" dur="500"/>
                                        <p:tgtEl>
                                          <p:spTgt spid="409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3">
                                            <p:txEl>
                                              <p:pRg st="2" end="2"/>
                                            </p:txEl>
                                          </p:spTgt>
                                        </p:tgtEl>
                                        <p:attrNameLst>
                                          <p:attrName>style.visibility</p:attrName>
                                        </p:attrNameLst>
                                      </p:cBhvr>
                                      <p:to>
                                        <p:strVal val="visible"/>
                                      </p:to>
                                    </p:set>
                                    <p:animEffect transition="in" filter="dissolve">
                                      <p:cBhvr>
                                        <p:cTn id="22" dur="500"/>
                                        <p:tgtEl>
                                          <p:spTgt spid="40963">
                                            <p:txEl>
                                              <p:pRg st="2" end="2"/>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0963">
                                            <p:txEl>
                                              <p:pRg st="3" end="3"/>
                                            </p:txEl>
                                          </p:spTgt>
                                        </p:tgtEl>
                                        <p:attrNameLst>
                                          <p:attrName>style.visibility</p:attrName>
                                        </p:attrNameLst>
                                      </p:cBhvr>
                                      <p:to>
                                        <p:strVal val="visible"/>
                                      </p:to>
                                    </p:set>
                                    <p:animEffect transition="in" filter="dissolve">
                                      <p:cBhvr>
                                        <p:cTn id="25"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4096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6629400" y="2743200"/>
            <a:ext cx="2514600" cy="1143000"/>
          </a:xfrm>
        </p:spPr>
        <p:txBody>
          <a:bodyPr/>
          <a:lstStyle/>
          <a:p>
            <a:r>
              <a:rPr lang="en-US" sz="4000"/>
              <a:t>Rene Descartes</a:t>
            </a:r>
          </a:p>
        </p:txBody>
      </p:sp>
      <p:pic>
        <p:nvPicPr>
          <p:cNvPr id="41993" name="Picture 9" descr="Descartes_2"/>
          <p:cNvPicPr>
            <a:picLocks noChangeAspect="1" noChangeArrowheads="1"/>
          </p:cNvPicPr>
          <p:nvPr/>
        </p:nvPicPr>
        <p:blipFill>
          <a:blip r:embed="rId2"/>
          <a:srcRect/>
          <a:stretch>
            <a:fillRect/>
          </a:stretch>
        </p:blipFill>
        <p:spPr bwMode="auto">
          <a:xfrm>
            <a:off x="0" y="0"/>
            <a:ext cx="6505575"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dissolve">
                                      <p:cBhvr>
                                        <p:cTn id="7"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152400" y="1676400"/>
            <a:ext cx="3962400" cy="4876800"/>
          </a:xfrm>
        </p:spPr>
        <p:txBody>
          <a:bodyPr/>
          <a:lstStyle/>
          <a:p>
            <a:pPr>
              <a:lnSpc>
                <a:spcPct val="90000"/>
              </a:lnSpc>
            </a:pPr>
            <a:r>
              <a:rPr lang="en-US"/>
              <a:t>Primarily remembered for his political writings, but also important in the study of “Epistemology” (the science of how we know what we know)</a:t>
            </a:r>
          </a:p>
        </p:txBody>
      </p:sp>
      <p:sp>
        <p:nvSpPr>
          <p:cNvPr id="44034" name="Rectangle 2"/>
          <p:cNvSpPr>
            <a:spLocks noGrp="1" noChangeArrowheads="1"/>
          </p:cNvSpPr>
          <p:nvPr>
            <p:ph type="title"/>
          </p:nvPr>
        </p:nvSpPr>
        <p:spPr>
          <a:xfrm>
            <a:off x="0" y="304800"/>
            <a:ext cx="4267200" cy="1143000"/>
          </a:xfrm>
        </p:spPr>
        <p:txBody>
          <a:bodyPr/>
          <a:lstStyle/>
          <a:p>
            <a:r>
              <a:rPr lang="en-US" sz="4000"/>
              <a:t>Locke: Empiricist </a:t>
            </a:r>
          </a:p>
        </p:txBody>
      </p:sp>
      <p:pic>
        <p:nvPicPr>
          <p:cNvPr id="44038" name="Picture 6" descr="picture of John Locke"/>
          <p:cNvPicPr>
            <a:picLocks noChangeAspect="1" noChangeArrowheads="1"/>
          </p:cNvPicPr>
          <p:nvPr/>
        </p:nvPicPr>
        <p:blipFill>
          <a:blip r:embed="rId2"/>
          <a:srcRect/>
          <a:stretch>
            <a:fillRect/>
          </a:stretch>
        </p:blipFill>
        <p:spPr bwMode="auto">
          <a:xfrm>
            <a:off x="4191000" y="0"/>
            <a:ext cx="4953000"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dissolve">
                                      <p:cBhvr>
                                        <p:cTn id="7" dur="5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dissolve">
                                      <p:cBhvr>
                                        <p:cTn id="12" dur="5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3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04800" y="4419600"/>
            <a:ext cx="8458200" cy="4495800"/>
          </a:xfrm>
        </p:spPr>
        <p:txBody>
          <a:bodyPr/>
          <a:lstStyle/>
          <a:p>
            <a:r>
              <a:rPr lang="en-US"/>
              <a:t>“A Letter Concerning Toleration” 1689</a:t>
            </a:r>
          </a:p>
          <a:p>
            <a:r>
              <a:rPr lang="en-US"/>
              <a:t>“Two Treatises of Civil Government” 1690 </a:t>
            </a:r>
          </a:p>
          <a:p>
            <a:r>
              <a:rPr lang="en-US"/>
              <a:t>“Essay concerning Human Understanding”  1690</a:t>
            </a:r>
          </a:p>
        </p:txBody>
      </p:sp>
      <p:sp>
        <p:nvSpPr>
          <p:cNvPr id="45058" name="Rectangle 2"/>
          <p:cNvSpPr>
            <a:spLocks noGrp="1" noChangeArrowheads="1"/>
          </p:cNvSpPr>
          <p:nvPr>
            <p:ph type="title"/>
          </p:nvPr>
        </p:nvSpPr>
        <p:spPr/>
        <p:txBody>
          <a:bodyPr/>
          <a:lstStyle/>
          <a:p>
            <a:r>
              <a:rPr lang="en-US"/>
              <a:t>Important Works </a:t>
            </a:r>
          </a:p>
        </p:txBody>
      </p:sp>
      <p:pic>
        <p:nvPicPr>
          <p:cNvPr id="45063" name="Picture 7" descr="MCj02905020000[1]"/>
          <p:cNvPicPr>
            <a:picLocks noChangeAspect="1" noChangeArrowheads="1"/>
          </p:cNvPicPr>
          <p:nvPr/>
        </p:nvPicPr>
        <p:blipFill>
          <a:blip r:embed="rId2"/>
          <a:srcRect/>
          <a:stretch>
            <a:fillRect/>
          </a:stretch>
        </p:blipFill>
        <p:spPr bwMode="auto">
          <a:xfrm>
            <a:off x="2590800" y="1295400"/>
            <a:ext cx="3541713" cy="302418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dissolve">
                                      <p:cBhvr>
                                        <p:cTn id="7" dur="500"/>
                                        <p:tgtEl>
                                          <p:spTgt spid="450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dissolve">
                                      <p:cBhvr>
                                        <p:cTn id="12" dur="500"/>
                                        <p:tgtEl>
                                          <p:spTgt spid="45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dissolve">
                                      <p:cBhvr>
                                        <p:cTn id="17" dur="500"/>
                                        <p:tgtEl>
                                          <p:spTgt spid="45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Effect transition="in" filter="dissolve">
                                      <p:cBhvr>
                                        <p:cTn id="22"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P spid="4505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304800" y="2743200"/>
            <a:ext cx="8229600" cy="4953000"/>
          </a:xfrm>
        </p:spPr>
        <p:txBody>
          <a:bodyPr/>
          <a:lstStyle/>
          <a:p>
            <a:r>
              <a:rPr lang="en-US"/>
              <a:t>“</a:t>
            </a:r>
            <a:r>
              <a:rPr lang="en-US" b="1" u="sng"/>
              <a:t>Tabula Rosa</a:t>
            </a:r>
            <a:r>
              <a:rPr lang="en-US"/>
              <a:t>”  All knowledge comes from sense impressions made on the mind from birth.</a:t>
            </a:r>
          </a:p>
          <a:p>
            <a:pPr lvl="1"/>
            <a:r>
              <a:rPr lang="en-US"/>
              <a:t>At birth the mind is like a “blank slate”</a:t>
            </a:r>
          </a:p>
          <a:p>
            <a:pPr lvl="1"/>
            <a:r>
              <a:rPr lang="en-US"/>
              <a:t>Our picture of the world is built up of the impressions which are imprinted on our mind through numerous observations during our lifetime.</a:t>
            </a:r>
          </a:p>
        </p:txBody>
      </p:sp>
      <p:sp>
        <p:nvSpPr>
          <p:cNvPr id="46082" name="Rectangle 2"/>
          <p:cNvSpPr>
            <a:spLocks noGrp="1" noChangeArrowheads="1"/>
          </p:cNvSpPr>
          <p:nvPr>
            <p:ph type="title"/>
          </p:nvPr>
        </p:nvSpPr>
        <p:spPr>
          <a:xfrm>
            <a:off x="4038600" y="609600"/>
            <a:ext cx="4800600" cy="1600200"/>
          </a:xfrm>
        </p:spPr>
        <p:txBody>
          <a:bodyPr/>
          <a:lstStyle/>
          <a:p>
            <a:r>
              <a:rPr lang="en-US"/>
              <a:t>Important Ideas of Locke</a:t>
            </a:r>
          </a:p>
        </p:txBody>
      </p:sp>
      <p:pic>
        <p:nvPicPr>
          <p:cNvPr id="46084" name="Picture 4" descr="MPj01749630000[1]"/>
          <p:cNvPicPr>
            <a:picLocks noChangeAspect="1" noChangeArrowheads="1"/>
          </p:cNvPicPr>
          <p:nvPr/>
        </p:nvPicPr>
        <p:blipFill>
          <a:blip r:embed="rId2"/>
          <a:srcRect/>
          <a:stretch>
            <a:fillRect/>
          </a:stretch>
        </p:blipFill>
        <p:spPr bwMode="auto">
          <a:xfrm>
            <a:off x="0" y="0"/>
            <a:ext cx="3657600" cy="2438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dissolve">
                                      <p:cBhvr>
                                        <p:cTn id="7" dur="500"/>
                                        <p:tgtEl>
                                          <p:spTgt spid="4608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dissolve">
                                      <p:cBhvr>
                                        <p:cTn id="12" dur="500"/>
                                        <p:tgtEl>
                                          <p:spTgt spid="4608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6083">
                                            <p:txEl>
                                              <p:pRg st="1" end="1"/>
                                            </p:txEl>
                                          </p:spTgt>
                                        </p:tgtEl>
                                        <p:attrNameLst>
                                          <p:attrName>style.visibility</p:attrName>
                                        </p:attrNameLst>
                                      </p:cBhvr>
                                      <p:to>
                                        <p:strVal val="visible"/>
                                      </p:to>
                                    </p:set>
                                    <p:animEffect transition="in" filter="dissolve">
                                      <p:cBhvr>
                                        <p:cTn id="15" dur="500"/>
                                        <p:tgtEl>
                                          <p:spTgt spid="4608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6083">
                                            <p:txEl>
                                              <p:pRg st="2" end="2"/>
                                            </p:txEl>
                                          </p:spTgt>
                                        </p:tgtEl>
                                        <p:attrNameLst>
                                          <p:attrName>style.visibility</p:attrName>
                                        </p:attrNameLst>
                                      </p:cBhvr>
                                      <p:to>
                                        <p:strVal val="visible"/>
                                      </p:to>
                                    </p:set>
                                    <p:animEffect transition="in" filter="dissolve">
                                      <p:cBhvr>
                                        <p:cTn id="18"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608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r>
              <a:rPr lang="en-US"/>
              <a:t>Man is a “rational” being that can be improved by education and proper upbringing.  </a:t>
            </a:r>
          </a:p>
          <a:p>
            <a:r>
              <a:rPr lang="en-US"/>
              <a:t>Provided a “scientific” reason for reform</a:t>
            </a:r>
          </a:p>
          <a:p>
            <a:r>
              <a:rPr lang="en-US"/>
              <a:t>Toleration, respect for reason, optimism about human perfectibility, and political freedom were all hallmarks of the Enlightenment that stemmed from Locke.</a:t>
            </a:r>
          </a:p>
        </p:txBody>
      </p:sp>
      <p:sp>
        <p:nvSpPr>
          <p:cNvPr id="47106" name="Rectangle 2"/>
          <p:cNvSpPr>
            <a:spLocks noGrp="1" noChangeArrowheads="1"/>
          </p:cNvSpPr>
          <p:nvPr>
            <p:ph type="title"/>
          </p:nvPr>
        </p:nvSpPr>
        <p:spPr>
          <a:xfrm>
            <a:off x="457200" y="274638"/>
            <a:ext cx="6477000" cy="1143000"/>
          </a:xfrm>
        </p:spPr>
        <p:txBody>
          <a:bodyPr/>
          <a:lstStyle/>
          <a:p>
            <a:r>
              <a:rPr lang="en-US"/>
              <a:t>More Important Ideas</a:t>
            </a:r>
          </a:p>
        </p:txBody>
      </p:sp>
      <p:pic>
        <p:nvPicPr>
          <p:cNvPr id="47108" name="Picture 4" descr="MCBD05199_0000[1]"/>
          <p:cNvPicPr>
            <a:picLocks noChangeAspect="1" noChangeArrowheads="1"/>
          </p:cNvPicPr>
          <p:nvPr/>
        </p:nvPicPr>
        <p:blipFill>
          <a:blip r:embed="rId2"/>
          <a:srcRect/>
          <a:stretch>
            <a:fillRect/>
          </a:stretch>
        </p:blipFill>
        <p:spPr bwMode="auto">
          <a:xfrm>
            <a:off x="7010400" y="152400"/>
            <a:ext cx="1981200" cy="16859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2" end="2"/>
                                            </p:txEl>
                                          </p:spTgt>
                                        </p:tgtEl>
                                        <p:attrNameLst>
                                          <p:attrName>style.visibility</p:attrName>
                                        </p:attrNameLst>
                                      </p:cBhvr>
                                      <p:to>
                                        <p:strVal val="visible"/>
                                      </p:to>
                                    </p:set>
                                    <p:animEffect transition="in" filter="dissolve">
                                      <p:cBhvr>
                                        <p:cTn id="22"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1371600"/>
            <a:ext cx="8229600" cy="4495800"/>
          </a:xfrm>
        </p:spPr>
        <p:txBody>
          <a:bodyPr/>
          <a:lstStyle/>
          <a:p>
            <a:r>
              <a:rPr lang="en-US"/>
              <a:t>Ptolemy’s model of the universe was         </a:t>
            </a:r>
          </a:p>
          <a:p>
            <a:pPr>
              <a:buFont typeface="Wingdings" pitchFamily="2" charset="2"/>
              <a:buNone/>
            </a:pPr>
            <a:r>
              <a:rPr lang="en-US"/>
              <a:t>  generally accepted by ancient &amp; medieval scientists (geo-centric with concentric crystalline spheres)</a:t>
            </a:r>
          </a:p>
        </p:txBody>
      </p:sp>
      <p:sp>
        <p:nvSpPr>
          <p:cNvPr id="48130" name="Rectangle 2"/>
          <p:cNvSpPr>
            <a:spLocks noGrp="1" noChangeArrowheads="1"/>
          </p:cNvSpPr>
          <p:nvPr>
            <p:ph type="title"/>
          </p:nvPr>
        </p:nvSpPr>
        <p:spPr/>
        <p:txBody>
          <a:bodyPr/>
          <a:lstStyle/>
          <a:p>
            <a:r>
              <a:rPr lang="en-US"/>
              <a:t>The Universe </a:t>
            </a:r>
          </a:p>
        </p:txBody>
      </p:sp>
      <p:pic>
        <p:nvPicPr>
          <p:cNvPr id="48133" name="Picture 5" descr="geo1"/>
          <p:cNvPicPr>
            <a:picLocks noChangeAspect="1" noChangeArrowheads="1"/>
          </p:cNvPicPr>
          <p:nvPr/>
        </p:nvPicPr>
        <p:blipFill>
          <a:blip r:embed="rId3"/>
          <a:srcRect/>
          <a:stretch>
            <a:fillRect/>
          </a:stretch>
        </p:blipFill>
        <p:spPr bwMode="auto">
          <a:xfrm>
            <a:off x="5029200" y="3200400"/>
            <a:ext cx="3581400" cy="34988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dissolve">
                                      <p:cBhvr>
                                        <p:cTn id="7" dur="500"/>
                                        <p:tgtEl>
                                          <p:spTgt spid="481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dissolve">
                                      <p:cBhvr>
                                        <p:cTn id="12" dur="500"/>
                                        <p:tgtEl>
                                          <p:spTgt spid="481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8131">
                                            <p:txEl>
                                              <p:pRg st="1" end="1"/>
                                            </p:txEl>
                                          </p:spTgt>
                                        </p:tgtEl>
                                        <p:attrNameLst>
                                          <p:attrName>style.visibility</p:attrName>
                                        </p:attrNameLst>
                                      </p:cBhvr>
                                      <p:to>
                                        <p:strVal val="visible"/>
                                      </p:to>
                                    </p:set>
                                    <p:animEffect transition="in" filter="dissolve">
                                      <p:cBhvr>
                                        <p:cTn id="17" dur="50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P spid="4813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2438400"/>
            <a:ext cx="2819400" cy="1143000"/>
          </a:xfrm>
        </p:spPr>
        <p:txBody>
          <a:bodyPr/>
          <a:lstStyle/>
          <a:p>
            <a:r>
              <a:rPr lang="en-US" sz="4000"/>
              <a:t>Claudius</a:t>
            </a:r>
            <a:br>
              <a:rPr lang="en-US" sz="4000"/>
            </a:br>
            <a:r>
              <a:rPr lang="en-US" sz="4000"/>
              <a:t>Ptolemy</a:t>
            </a:r>
          </a:p>
        </p:txBody>
      </p:sp>
      <p:pic>
        <p:nvPicPr>
          <p:cNvPr id="51205" name="Picture 5" descr="Ptolemy"/>
          <p:cNvPicPr>
            <a:picLocks noChangeAspect="1" noChangeArrowheads="1"/>
          </p:cNvPicPr>
          <p:nvPr/>
        </p:nvPicPr>
        <p:blipFill>
          <a:blip r:embed="rId2"/>
          <a:srcRect/>
          <a:stretch>
            <a:fillRect/>
          </a:stretch>
        </p:blipFill>
        <p:spPr bwMode="auto">
          <a:xfrm>
            <a:off x="3506788" y="0"/>
            <a:ext cx="5637212"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dissolve">
                                      <p:cBhvr>
                                        <p:cTn id="7" dur="5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5562600" y="990600"/>
            <a:ext cx="3352800" cy="5867400"/>
          </a:xfrm>
        </p:spPr>
        <p:txBody>
          <a:bodyPr/>
          <a:lstStyle/>
          <a:p>
            <a:r>
              <a:rPr lang="en-US"/>
              <a:t>Heliocentric universe in which stars and planets are points of light with circular orbits.</a:t>
            </a:r>
          </a:p>
          <a:p>
            <a:r>
              <a:rPr lang="en-US"/>
              <a:t>Published “On the Revolutions of the Heavenly Orbs” in 1543</a:t>
            </a:r>
          </a:p>
        </p:txBody>
      </p:sp>
      <p:sp>
        <p:nvSpPr>
          <p:cNvPr id="52226" name="Rectangle 2"/>
          <p:cNvSpPr>
            <a:spLocks noGrp="1" noChangeArrowheads="1"/>
          </p:cNvSpPr>
          <p:nvPr>
            <p:ph type="title"/>
          </p:nvPr>
        </p:nvSpPr>
        <p:spPr>
          <a:xfrm>
            <a:off x="5715000" y="0"/>
            <a:ext cx="3124200" cy="1143000"/>
          </a:xfrm>
        </p:spPr>
        <p:txBody>
          <a:bodyPr/>
          <a:lstStyle/>
          <a:p>
            <a:r>
              <a:rPr lang="en-US"/>
              <a:t>Copernicus </a:t>
            </a:r>
          </a:p>
        </p:txBody>
      </p:sp>
      <p:pic>
        <p:nvPicPr>
          <p:cNvPr id="52231" name="Picture 7" descr="Copernicus_14"/>
          <p:cNvPicPr>
            <a:picLocks noChangeAspect="1" noChangeArrowheads="1"/>
          </p:cNvPicPr>
          <p:nvPr/>
        </p:nvPicPr>
        <p:blipFill>
          <a:blip r:embed="rId2"/>
          <a:srcRect/>
          <a:stretch>
            <a:fillRect/>
          </a:stretch>
        </p:blipFill>
        <p:spPr bwMode="auto">
          <a:xfrm>
            <a:off x="0" y="0"/>
            <a:ext cx="5448300"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dissolve">
                                      <p:cBhvr>
                                        <p:cTn id="7" dur="500"/>
                                        <p:tgtEl>
                                          <p:spTgt spid="522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Effect transition="in" filter="dissolve">
                                      <p:cBhvr>
                                        <p:cTn id="12" dur="500"/>
                                        <p:tgtEl>
                                          <p:spTgt spid="522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227">
                                            <p:txEl>
                                              <p:pRg st="1" end="1"/>
                                            </p:txEl>
                                          </p:spTgt>
                                        </p:tgtEl>
                                        <p:attrNameLst>
                                          <p:attrName>style.visibility</p:attrName>
                                        </p:attrNameLst>
                                      </p:cBhvr>
                                      <p:to>
                                        <p:strVal val="visible"/>
                                      </p:to>
                                    </p:set>
                                    <p:animEffect transition="in" filter="dissolve">
                                      <p:cBhvr>
                                        <p:cTn id="17"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2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3252" name="Picture 4" descr="copernicus"/>
          <p:cNvPicPr>
            <a:picLocks noGrp="1" noChangeAspect="1" noChangeArrowheads="1"/>
          </p:cNvPicPr>
          <p:nvPr>
            <p:ph idx="1"/>
          </p:nvPr>
        </p:nvPicPr>
        <p:blipFill>
          <a:blip r:embed="rId2"/>
          <a:srcRect/>
          <a:stretch>
            <a:fillRect/>
          </a:stretch>
        </p:blipFill>
        <p:spPr>
          <a:xfrm>
            <a:off x="1371600" y="152400"/>
            <a:ext cx="7239000" cy="6911975"/>
          </a:xfrm>
          <a:noFill/>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524000" y="2286000"/>
            <a:ext cx="7620000" cy="4267200"/>
          </a:xfrm>
        </p:spPr>
        <p:txBody>
          <a:bodyPr/>
          <a:lstStyle/>
          <a:p>
            <a:r>
              <a:rPr lang="en-US"/>
              <a:t>Scientists all over Europe kept in touch</a:t>
            </a:r>
          </a:p>
          <a:p>
            <a:r>
              <a:rPr lang="en-US"/>
              <a:t>Science became a big business</a:t>
            </a:r>
          </a:p>
          <a:p>
            <a:r>
              <a:rPr lang="en-US"/>
              <a:t>Newton’s theory of the Universe</a:t>
            </a:r>
          </a:p>
          <a:p>
            <a:pPr lvl="1"/>
            <a:r>
              <a:rPr lang="en-US"/>
              <a:t>Huge influence on both scientific &amp; political/social thinking</a:t>
            </a:r>
          </a:p>
          <a:p>
            <a:r>
              <a:rPr lang="en-US"/>
              <a:t>Application of Science to Industry</a:t>
            </a:r>
          </a:p>
          <a:p>
            <a:r>
              <a:rPr lang="en-US"/>
              <a:t>Popularized Science</a:t>
            </a:r>
          </a:p>
        </p:txBody>
      </p:sp>
      <p:sp>
        <p:nvSpPr>
          <p:cNvPr id="30722" name="Rectangle 2"/>
          <p:cNvSpPr>
            <a:spLocks noGrp="1" noChangeArrowheads="1"/>
          </p:cNvSpPr>
          <p:nvPr>
            <p:ph type="title"/>
          </p:nvPr>
        </p:nvSpPr>
        <p:spPr>
          <a:xfrm>
            <a:off x="457200" y="762000"/>
            <a:ext cx="8229600" cy="1143000"/>
          </a:xfrm>
        </p:spPr>
        <p:txBody>
          <a:bodyPr>
            <a:normAutofit fontScale="90000"/>
          </a:bodyPr>
          <a:lstStyle/>
          <a:p>
            <a:r>
              <a:rPr lang="en-US" sz="4000"/>
              <a:t>By the 17th Century, many changes had begun to occur: </a:t>
            </a:r>
          </a:p>
        </p:txBody>
      </p:sp>
      <p:pic>
        <p:nvPicPr>
          <p:cNvPr id="30724" name="Picture 4" descr="MCj02906790000[1]"/>
          <p:cNvPicPr>
            <a:picLocks noChangeAspect="1" noChangeArrowheads="1"/>
          </p:cNvPicPr>
          <p:nvPr/>
        </p:nvPicPr>
        <p:blipFill>
          <a:blip r:embed="rId2"/>
          <a:srcRect/>
          <a:stretch>
            <a:fillRect/>
          </a:stretch>
        </p:blipFill>
        <p:spPr bwMode="auto">
          <a:xfrm>
            <a:off x="304800" y="1600200"/>
            <a:ext cx="1690688" cy="152558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ssolve">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dissolve">
                                      <p:cBhvr>
                                        <p:cTn id="12" dur="500"/>
                                        <p:tgtEl>
                                          <p:spTgt spid="307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dissolve">
                                      <p:cBhvr>
                                        <p:cTn id="17" dur="500"/>
                                        <p:tgtEl>
                                          <p:spTgt spid="307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3">
                                            <p:txEl>
                                              <p:pRg st="2" end="2"/>
                                            </p:txEl>
                                          </p:spTgt>
                                        </p:tgtEl>
                                        <p:attrNameLst>
                                          <p:attrName>style.visibility</p:attrName>
                                        </p:attrNameLst>
                                      </p:cBhvr>
                                      <p:to>
                                        <p:strVal val="visible"/>
                                      </p:to>
                                    </p:set>
                                    <p:animEffect transition="in" filter="dissolve">
                                      <p:cBhvr>
                                        <p:cTn id="22" dur="500"/>
                                        <p:tgtEl>
                                          <p:spTgt spid="30723">
                                            <p:txEl>
                                              <p:pRg st="2" end="2"/>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Effect transition="in" filter="dissolve">
                                      <p:cBhvr>
                                        <p:cTn id="25" dur="500"/>
                                        <p:tgtEl>
                                          <p:spTgt spid="3072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0723">
                                            <p:txEl>
                                              <p:pRg st="4" end="4"/>
                                            </p:txEl>
                                          </p:spTgt>
                                        </p:tgtEl>
                                        <p:attrNameLst>
                                          <p:attrName>style.visibility</p:attrName>
                                        </p:attrNameLst>
                                      </p:cBhvr>
                                      <p:to>
                                        <p:strVal val="visible"/>
                                      </p:to>
                                    </p:set>
                                    <p:animEffect transition="in" filter="dissolve">
                                      <p:cBhvr>
                                        <p:cTn id="30" dur="500"/>
                                        <p:tgtEl>
                                          <p:spTgt spid="3072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0723">
                                            <p:txEl>
                                              <p:pRg st="5" end="5"/>
                                            </p:txEl>
                                          </p:spTgt>
                                        </p:tgtEl>
                                        <p:attrNameLst>
                                          <p:attrName>style.visibility</p:attrName>
                                        </p:attrNameLst>
                                      </p:cBhvr>
                                      <p:to>
                                        <p:strVal val="visible"/>
                                      </p:to>
                                    </p:set>
                                    <p:animEffect transition="in" filter="dissolve">
                                      <p:cBhvr>
                                        <p:cTn id="35"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3072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a:lstStyle/>
          <a:p>
            <a:r>
              <a:rPr lang="en-US"/>
              <a:t>Danish Imperial Mathematician</a:t>
            </a:r>
          </a:p>
          <a:p>
            <a:r>
              <a:rPr lang="en-US"/>
              <a:t>Observed the heavens and decided that all of the heavenly bodies orbited around the sun, except for the earth and its moon, and that the sun and its planetary system revolved around the earth.</a:t>
            </a:r>
          </a:p>
        </p:txBody>
      </p:sp>
      <p:sp>
        <p:nvSpPr>
          <p:cNvPr id="59394" name="Rectangle 2"/>
          <p:cNvSpPr>
            <a:spLocks noGrp="1" noChangeArrowheads="1"/>
          </p:cNvSpPr>
          <p:nvPr>
            <p:ph type="title"/>
          </p:nvPr>
        </p:nvSpPr>
        <p:spPr/>
        <p:txBody>
          <a:bodyPr/>
          <a:lstStyle/>
          <a:p>
            <a:r>
              <a:rPr lang="en-US"/>
              <a:t>Tycho Brahe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dissolve">
                                      <p:cBhvr>
                                        <p:cTn id="7" dur="500"/>
                                        <p:tgtEl>
                                          <p:spTgt spid="593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dissolve">
                                      <p:cBhvr>
                                        <p:cTn id="12" dur="500"/>
                                        <p:tgtEl>
                                          <p:spTgt spid="593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dissolve">
                                      <p:cBhvr>
                                        <p:cTn id="17"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P spid="5939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pic>
        <p:nvPicPr>
          <p:cNvPr id="60421" name="Picture 5" descr="Tycho's Model"/>
          <p:cNvPicPr>
            <a:picLocks noChangeAspect="1" noChangeArrowheads="1"/>
          </p:cNvPicPr>
          <p:nvPr/>
        </p:nvPicPr>
        <p:blipFill>
          <a:blip r:embed="rId2"/>
          <a:srcRect t="25441"/>
          <a:stretch>
            <a:fillRect/>
          </a:stretch>
        </p:blipFill>
        <p:spPr bwMode="auto">
          <a:xfrm>
            <a:off x="0" y="0"/>
            <a:ext cx="7848600" cy="6899275"/>
          </a:xfrm>
          <a:prstGeom prst="rect">
            <a:avLst/>
          </a:prstGeom>
          <a:noFill/>
        </p:spPr>
      </p:pic>
      <p:sp>
        <p:nvSpPr>
          <p:cNvPr id="60418" name="Rectangle 2"/>
          <p:cNvSpPr>
            <a:spLocks noGrp="1" noChangeArrowheads="1"/>
          </p:cNvSpPr>
          <p:nvPr>
            <p:ph type="title"/>
          </p:nvPr>
        </p:nvSpPr>
        <p:spPr>
          <a:xfrm>
            <a:off x="6324600" y="533400"/>
            <a:ext cx="2819400" cy="1143000"/>
          </a:xfrm>
        </p:spPr>
        <p:txBody>
          <a:bodyPr/>
          <a:lstStyle/>
          <a:p>
            <a:r>
              <a:rPr lang="en-US" sz="4000">
                <a:effectLst>
                  <a:outerShdw blurRad="38100" dist="38100" dir="2700000" algn="tl">
                    <a:srgbClr val="FFFFFF"/>
                  </a:outerShdw>
                </a:effectLst>
              </a:rPr>
              <a:t>Brahe’s Model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dissolve">
                                      <p:cBhvr>
                                        <p:cTn id="7" dur="5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5334000" y="1600200"/>
            <a:ext cx="3810000" cy="5257800"/>
          </a:xfrm>
        </p:spPr>
        <p:txBody>
          <a:bodyPr/>
          <a:lstStyle/>
          <a:p>
            <a:r>
              <a:rPr lang="en-US"/>
              <a:t>Accepted &amp; revised the Copernican model</a:t>
            </a:r>
          </a:p>
          <a:p>
            <a:r>
              <a:rPr lang="en-US"/>
              <a:t>Elliptical orbits</a:t>
            </a:r>
          </a:p>
          <a:p>
            <a:r>
              <a:rPr lang="en-US"/>
              <a:t>Proved mathematically that the sun is the center of the universe.</a:t>
            </a:r>
          </a:p>
        </p:txBody>
      </p:sp>
      <p:sp>
        <p:nvSpPr>
          <p:cNvPr id="54274" name="Rectangle 2"/>
          <p:cNvSpPr>
            <a:spLocks noGrp="1" noChangeArrowheads="1"/>
          </p:cNvSpPr>
          <p:nvPr>
            <p:ph type="title"/>
          </p:nvPr>
        </p:nvSpPr>
        <p:spPr>
          <a:xfrm>
            <a:off x="6248400" y="304800"/>
            <a:ext cx="2209800" cy="1143000"/>
          </a:xfrm>
        </p:spPr>
        <p:txBody>
          <a:bodyPr/>
          <a:lstStyle/>
          <a:p>
            <a:r>
              <a:rPr lang="en-US"/>
              <a:t>Kepler</a:t>
            </a:r>
          </a:p>
        </p:txBody>
      </p:sp>
      <p:pic>
        <p:nvPicPr>
          <p:cNvPr id="54277" name="Picture 5" descr="Kepler_6"/>
          <p:cNvPicPr>
            <a:picLocks noChangeAspect="1" noChangeArrowheads="1"/>
          </p:cNvPicPr>
          <p:nvPr/>
        </p:nvPicPr>
        <p:blipFill>
          <a:blip r:embed="rId2"/>
          <a:srcRect/>
          <a:stretch>
            <a:fillRect/>
          </a:stretch>
        </p:blipFill>
        <p:spPr bwMode="auto">
          <a:xfrm>
            <a:off x="0" y="0"/>
            <a:ext cx="5365750"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dissolve">
                                      <p:cBhvr>
                                        <p:cTn id="7" dur="5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5">
                                            <p:txEl>
                                              <p:pRg st="0" end="0"/>
                                            </p:txEl>
                                          </p:spTgt>
                                        </p:tgtEl>
                                        <p:attrNameLst>
                                          <p:attrName>style.visibility</p:attrName>
                                        </p:attrNameLst>
                                      </p:cBhvr>
                                      <p:to>
                                        <p:strVal val="visible"/>
                                      </p:to>
                                    </p:set>
                                    <p:animEffect transition="in" filter="dissolve">
                                      <p:cBhvr>
                                        <p:cTn id="12" dur="500"/>
                                        <p:tgtEl>
                                          <p:spTgt spid="542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275">
                                            <p:txEl>
                                              <p:pRg st="1" end="1"/>
                                            </p:txEl>
                                          </p:spTgt>
                                        </p:tgtEl>
                                        <p:attrNameLst>
                                          <p:attrName>style.visibility</p:attrName>
                                        </p:attrNameLst>
                                      </p:cBhvr>
                                      <p:to>
                                        <p:strVal val="visible"/>
                                      </p:to>
                                    </p:set>
                                    <p:animEffect transition="in" filter="dissolve">
                                      <p:cBhvr>
                                        <p:cTn id="17" dur="500"/>
                                        <p:tgtEl>
                                          <p:spTgt spid="542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4275">
                                            <p:txEl>
                                              <p:pRg st="2" end="2"/>
                                            </p:txEl>
                                          </p:spTgt>
                                        </p:tgtEl>
                                        <p:attrNameLst>
                                          <p:attrName>style.visibility</p:attrName>
                                        </p:attrNameLst>
                                      </p:cBhvr>
                                      <p:to>
                                        <p:strVal val="visible"/>
                                      </p:to>
                                    </p:set>
                                    <p:animEffect transition="in" filter="dissolve">
                                      <p:cBhvr>
                                        <p:cTn id="22"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P spid="5427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5301" name="Picture 5" descr="ellipse"/>
          <p:cNvPicPr>
            <a:picLocks noChangeAspect="1" noChangeArrowheads="1"/>
          </p:cNvPicPr>
          <p:nvPr/>
        </p:nvPicPr>
        <p:blipFill>
          <a:blip r:embed="rId2"/>
          <a:srcRect b="16742"/>
          <a:stretch>
            <a:fillRect/>
          </a:stretch>
        </p:blipFill>
        <p:spPr bwMode="auto">
          <a:xfrm>
            <a:off x="0" y="0"/>
            <a:ext cx="9144000" cy="6837363"/>
          </a:xfrm>
          <a:prstGeom prst="rect">
            <a:avLst/>
          </a:prstGeom>
          <a:noFill/>
        </p:spPr>
      </p:pic>
      <p:sp>
        <p:nvSpPr>
          <p:cNvPr id="55298" name="Rectangle 2"/>
          <p:cNvSpPr>
            <a:spLocks noGrp="1" noChangeArrowheads="1"/>
          </p:cNvSpPr>
          <p:nvPr>
            <p:ph type="title"/>
          </p:nvPr>
        </p:nvSpPr>
        <p:spPr>
          <a:xfrm>
            <a:off x="6400800" y="533400"/>
            <a:ext cx="2514600" cy="1143000"/>
          </a:xfrm>
        </p:spPr>
        <p:txBody>
          <a:bodyPr/>
          <a:lstStyle/>
          <a:p>
            <a:r>
              <a:rPr lang="en-US">
                <a:solidFill>
                  <a:srgbClr val="FF0000"/>
                </a:solidFill>
              </a:rPr>
              <a:t>Kepler’s Model</a:t>
            </a:r>
            <a:r>
              <a:rPr lang="en-US" sz="40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dissolve">
                                      <p:cBhvr>
                                        <p:cTn id="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r>
              <a:rPr lang="en-US"/>
              <a:t>Improved the telescope and used it to observe the moon, stars, and other heavenly bodies</a:t>
            </a:r>
          </a:p>
          <a:p>
            <a:r>
              <a:rPr lang="en-US"/>
              <a:t>1610: Published “Starry Messenger” in which he claimed there were mountains on the moon and moons around Jupiter.</a:t>
            </a:r>
          </a:p>
          <a:p>
            <a:r>
              <a:rPr lang="en-US"/>
              <a:t>1613:  Sunspots discovered</a:t>
            </a:r>
          </a:p>
        </p:txBody>
      </p:sp>
      <p:sp>
        <p:nvSpPr>
          <p:cNvPr id="58370" name="Rectangle 2"/>
          <p:cNvSpPr>
            <a:spLocks noGrp="1" noChangeArrowheads="1"/>
          </p:cNvSpPr>
          <p:nvPr>
            <p:ph type="title"/>
          </p:nvPr>
        </p:nvSpPr>
        <p:spPr/>
        <p:txBody>
          <a:bodyPr/>
          <a:lstStyle/>
          <a:p>
            <a:r>
              <a:rPr lang="en-US"/>
              <a:t>Galileo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dissolve">
                                      <p:cBhvr>
                                        <p:cTn id="7" dur="500"/>
                                        <p:tgtEl>
                                          <p:spTgt spid="583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0" end="0"/>
                                            </p:txEl>
                                          </p:spTgt>
                                        </p:tgtEl>
                                        <p:attrNameLst>
                                          <p:attrName>style.visibility</p:attrName>
                                        </p:attrNameLst>
                                      </p:cBhvr>
                                      <p:to>
                                        <p:strVal val="visible"/>
                                      </p:to>
                                    </p:set>
                                    <p:animEffect transition="in" filter="dissolve">
                                      <p:cBhvr>
                                        <p:cTn id="12" dur="500"/>
                                        <p:tgtEl>
                                          <p:spTgt spid="583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1" end="1"/>
                                            </p:txEl>
                                          </p:spTgt>
                                        </p:tgtEl>
                                        <p:attrNameLst>
                                          <p:attrName>style.visibility</p:attrName>
                                        </p:attrNameLst>
                                      </p:cBhvr>
                                      <p:to>
                                        <p:strVal val="visible"/>
                                      </p:to>
                                    </p:set>
                                    <p:animEffect transition="in" filter="dissolve">
                                      <p:cBhvr>
                                        <p:cTn id="17" dur="500"/>
                                        <p:tgtEl>
                                          <p:spTgt spid="583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1">
                                            <p:txEl>
                                              <p:pRg st="2" end="2"/>
                                            </p:txEl>
                                          </p:spTgt>
                                        </p:tgtEl>
                                        <p:attrNameLst>
                                          <p:attrName>style.visibility</p:attrName>
                                        </p:attrNameLst>
                                      </p:cBhvr>
                                      <p:to>
                                        <p:strVal val="visible"/>
                                      </p:to>
                                    </p:set>
                                    <p:animEffect transition="in" filter="dissolve">
                                      <p:cBhvr>
                                        <p:cTn id="22" dur="500"/>
                                        <p:tgtEl>
                                          <p:spTgt spid="58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P spid="58370"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304800" y="1828800"/>
            <a:ext cx="8458200" cy="5257800"/>
          </a:xfrm>
        </p:spPr>
        <p:txBody>
          <a:bodyPr/>
          <a:lstStyle/>
          <a:p>
            <a:r>
              <a:rPr lang="en-US"/>
              <a:t>Between 1613 and 1616, Galileo wrote a series of letters concerning the truth of the Copernican model.</a:t>
            </a:r>
          </a:p>
          <a:p>
            <a:pPr lvl="1"/>
            <a:r>
              <a:rPr lang="en-US"/>
              <a:t>The 1616 letter came to the attention of an influential Cardinal who had it put on the Index of Prohibited Books.</a:t>
            </a:r>
          </a:p>
          <a:p>
            <a:pPr lvl="1"/>
            <a:r>
              <a:rPr lang="en-US"/>
              <a:t>He was ordered NOT to hold Copernican views.</a:t>
            </a:r>
          </a:p>
        </p:txBody>
      </p:sp>
      <p:sp>
        <p:nvSpPr>
          <p:cNvPr id="61442" name="Rectangle 2"/>
          <p:cNvSpPr>
            <a:spLocks noGrp="1" noChangeArrowheads="1"/>
          </p:cNvSpPr>
          <p:nvPr>
            <p:ph type="title"/>
          </p:nvPr>
        </p:nvSpPr>
        <p:spPr/>
        <p:txBody>
          <a:bodyPr/>
          <a:lstStyle/>
          <a:p>
            <a:r>
              <a:rPr lang="en-US"/>
              <a:t>Controversy with the Church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dissolve">
                                      <p:cBhvr>
                                        <p:cTn id="7" dur="500"/>
                                        <p:tgtEl>
                                          <p:spTgt spid="614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dissolve">
                                      <p:cBhvr>
                                        <p:cTn id="12" dur="500"/>
                                        <p:tgtEl>
                                          <p:spTgt spid="6144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1443">
                                            <p:txEl>
                                              <p:pRg st="1" end="1"/>
                                            </p:txEl>
                                          </p:spTgt>
                                        </p:tgtEl>
                                        <p:attrNameLst>
                                          <p:attrName>style.visibility</p:attrName>
                                        </p:attrNameLst>
                                      </p:cBhvr>
                                      <p:to>
                                        <p:strVal val="visible"/>
                                      </p:to>
                                    </p:set>
                                    <p:animEffect transition="in" filter="dissolve">
                                      <p:cBhvr>
                                        <p:cTn id="15" dur="500"/>
                                        <p:tgtEl>
                                          <p:spTgt spid="6144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1443">
                                            <p:txEl>
                                              <p:pRg st="2" end="2"/>
                                            </p:txEl>
                                          </p:spTgt>
                                        </p:tgtEl>
                                        <p:attrNameLst>
                                          <p:attrName>style.visibility</p:attrName>
                                        </p:attrNameLst>
                                      </p:cBhvr>
                                      <p:to>
                                        <p:strVal val="visible"/>
                                      </p:to>
                                    </p:set>
                                    <p:animEffect transition="in" filter="dissolve">
                                      <p:cBhvr>
                                        <p:cTn id="18" dur="500"/>
                                        <p:tgtEl>
                                          <p:spTgt spid="61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p:txBody>
          <a:bodyPr/>
          <a:lstStyle/>
          <a:p>
            <a:r>
              <a:rPr lang="en-US"/>
              <a:t>1624-30: Galileo wrote “Dialogue Concerning the Two Chief Systems of the World:  Ptolemaic &amp; Copernican”</a:t>
            </a:r>
          </a:p>
          <a:p>
            <a:pPr lvl="1"/>
            <a:r>
              <a:rPr lang="en-US"/>
              <a:t>Banned immediately</a:t>
            </a:r>
          </a:p>
          <a:p>
            <a:pPr lvl="1"/>
            <a:r>
              <a:rPr lang="en-US"/>
              <a:t>Put on Trial in 1633 and found guilty of breaking the 1616 sentence.</a:t>
            </a:r>
          </a:p>
          <a:p>
            <a:pPr lvl="1"/>
            <a:r>
              <a:rPr lang="en-US"/>
              <a:t>Put under house arrest where he was supervised by officers of the Inquisition.</a:t>
            </a:r>
          </a:p>
          <a:p>
            <a:endParaRPr lang="en-US"/>
          </a:p>
          <a:p>
            <a:endParaRPr lang="en-US"/>
          </a:p>
        </p:txBody>
      </p:sp>
      <p:sp>
        <p:nvSpPr>
          <p:cNvPr id="62466" name="Rectangle 2"/>
          <p:cNvSpPr>
            <a:spLocks noGrp="1" noChangeArrowheads="1"/>
          </p:cNvSpPr>
          <p:nvPr>
            <p:ph type="title"/>
          </p:nvPr>
        </p:nvSpPr>
        <p:spPr/>
        <p:txBody>
          <a:bodyPr/>
          <a:lstStyle/>
          <a:p>
            <a:r>
              <a:rPr lang="en-US"/>
              <a:t>More Controversy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dissolve">
                                      <p:cBhvr>
                                        <p:cTn id="12" dur="500"/>
                                        <p:tgtEl>
                                          <p:spTgt spid="6246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2467">
                                            <p:txEl>
                                              <p:pRg st="1" end="1"/>
                                            </p:txEl>
                                          </p:spTgt>
                                        </p:tgtEl>
                                        <p:attrNameLst>
                                          <p:attrName>style.visibility</p:attrName>
                                        </p:attrNameLst>
                                      </p:cBhvr>
                                      <p:to>
                                        <p:strVal val="visible"/>
                                      </p:to>
                                    </p:set>
                                    <p:animEffect transition="in" filter="dissolve">
                                      <p:cBhvr>
                                        <p:cTn id="15" dur="500"/>
                                        <p:tgtEl>
                                          <p:spTgt spid="6246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2467">
                                            <p:txEl>
                                              <p:pRg st="2" end="2"/>
                                            </p:txEl>
                                          </p:spTgt>
                                        </p:tgtEl>
                                        <p:attrNameLst>
                                          <p:attrName>style.visibility</p:attrName>
                                        </p:attrNameLst>
                                      </p:cBhvr>
                                      <p:to>
                                        <p:strVal val="visible"/>
                                      </p:to>
                                    </p:set>
                                    <p:animEffect transition="in" filter="dissolve">
                                      <p:cBhvr>
                                        <p:cTn id="18" dur="500"/>
                                        <p:tgtEl>
                                          <p:spTgt spid="6246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2467">
                                            <p:txEl>
                                              <p:pRg st="3" end="3"/>
                                            </p:txEl>
                                          </p:spTgt>
                                        </p:tgtEl>
                                        <p:attrNameLst>
                                          <p:attrName>style.visibility</p:attrName>
                                        </p:attrNameLst>
                                      </p:cBhvr>
                                      <p:to>
                                        <p:strVal val="visible"/>
                                      </p:to>
                                    </p:set>
                                    <p:animEffect transition="in" filter="dissolve">
                                      <p:cBhvr>
                                        <p:cTn id="21" dur="500"/>
                                        <p:tgtEl>
                                          <p:spTgt spid="62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P spid="6246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1000" y="2590800"/>
            <a:ext cx="2362200" cy="1143000"/>
          </a:xfrm>
        </p:spPr>
        <p:txBody>
          <a:bodyPr/>
          <a:lstStyle/>
          <a:p>
            <a:r>
              <a:rPr lang="en-US"/>
              <a:t>Galileo</a:t>
            </a:r>
          </a:p>
        </p:txBody>
      </p:sp>
      <p:pic>
        <p:nvPicPr>
          <p:cNvPr id="63493" name="Picture 5" descr="Galileo"/>
          <p:cNvPicPr>
            <a:picLocks noChangeAspect="1" noChangeArrowheads="1"/>
          </p:cNvPicPr>
          <p:nvPr/>
        </p:nvPicPr>
        <p:blipFill>
          <a:blip r:embed="rId2"/>
          <a:srcRect/>
          <a:stretch>
            <a:fillRect/>
          </a:stretch>
        </p:blipFill>
        <p:spPr bwMode="auto">
          <a:xfrm>
            <a:off x="4011613" y="0"/>
            <a:ext cx="5132387"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dissolve">
                                      <p:cBhvr>
                                        <p:cTn id="7" dur="5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a:t>1668: built the first reflecting telescope</a:t>
            </a:r>
          </a:p>
          <a:p>
            <a:r>
              <a:rPr lang="en-US"/>
              <a:t>Laws of motion</a:t>
            </a:r>
          </a:p>
          <a:p>
            <a:r>
              <a:rPr lang="en-US"/>
              <a:t>Law of universal gravitation</a:t>
            </a:r>
          </a:p>
          <a:p>
            <a:r>
              <a:rPr lang="en-US"/>
              <a:t>1687: Published “Principia Mathematica”  </a:t>
            </a:r>
          </a:p>
          <a:p>
            <a:r>
              <a:rPr lang="en-US"/>
              <a:t>1704:  Published “Optics” in which he included his explanation of differential calculus as an appendix. </a:t>
            </a:r>
          </a:p>
          <a:p>
            <a:pPr lvl="1"/>
            <a:r>
              <a:rPr lang="en-US"/>
              <a:t>Developed calculus independent of Leibniz</a:t>
            </a:r>
          </a:p>
          <a:p>
            <a:endParaRPr lang="en-US"/>
          </a:p>
        </p:txBody>
      </p:sp>
      <p:sp>
        <p:nvSpPr>
          <p:cNvPr id="56322" name="Rectangle 2"/>
          <p:cNvSpPr>
            <a:spLocks noGrp="1" noChangeArrowheads="1"/>
          </p:cNvSpPr>
          <p:nvPr>
            <p:ph type="title"/>
          </p:nvPr>
        </p:nvSpPr>
        <p:spPr/>
        <p:txBody>
          <a:bodyPr/>
          <a:lstStyle/>
          <a:p>
            <a:r>
              <a:rPr lang="en-US"/>
              <a:t>Sir Isaac Newton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dissolve">
                                      <p:cBhvr>
                                        <p:cTn id="7" dur="500"/>
                                        <p:tgtEl>
                                          <p:spTgt spid="563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dissolve">
                                      <p:cBhvr>
                                        <p:cTn id="12" dur="500"/>
                                        <p:tgtEl>
                                          <p:spTgt spid="56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Effect transition="in" filter="dissolve">
                                      <p:cBhvr>
                                        <p:cTn id="17" dur="500"/>
                                        <p:tgtEl>
                                          <p:spTgt spid="563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animEffect transition="in" filter="dissolve">
                                      <p:cBhvr>
                                        <p:cTn id="22" dur="500"/>
                                        <p:tgtEl>
                                          <p:spTgt spid="563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6323">
                                            <p:txEl>
                                              <p:pRg st="3" end="3"/>
                                            </p:txEl>
                                          </p:spTgt>
                                        </p:tgtEl>
                                        <p:attrNameLst>
                                          <p:attrName>style.visibility</p:attrName>
                                        </p:attrNameLst>
                                      </p:cBhvr>
                                      <p:to>
                                        <p:strVal val="visible"/>
                                      </p:to>
                                    </p:set>
                                    <p:animEffect transition="in" filter="dissolve">
                                      <p:cBhvr>
                                        <p:cTn id="27" dur="500"/>
                                        <p:tgtEl>
                                          <p:spTgt spid="563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6323">
                                            <p:txEl>
                                              <p:pRg st="4" end="4"/>
                                            </p:txEl>
                                          </p:spTgt>
                                        </p:tgtEl>
                                        <p:attrNameLst>
                                          <p:attrName>style.visibility</p:attrName>
                                        </p:attrNameLst>
                                      </p:cBhvr>
                                      <p:to>
                                        <p:strVal val="visible"/>
                                      </p:to>
                                    </p:set>
                                    <p:animEffect transition="in" filter="dissolve">
                                      <p:cBhvr>
                                        <p:cTn id="32" dur="500"/>
                                        <p:tgtEl>
                                          <p:spTgt spid="56323">
                                            <p:txEl>
                                              <p:pRg st="4" end="4"/>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6323">
                                            <p:txEl>
                                              <p:pRg st="5" end="5"/>
                                            </p:txEl>
                                          </p:spTgt>
                                        </p:tgtEl>
                                        <p:attrNameLst>
                                          <p:attrName>style.visibility</p:attrName>
                                        </p:attrNameLst>
                                      </p:cBhvr>
                                      <p:to>
                                        <p:strVal val="visible"/>
                                      </p:to>
                                    </p:set>
                                    <p:animEffect transition="in" filter="dissolve">
                                      <p:cBhvr>
                                        <p:cTn id="35"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P spid="5632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562600" y="1219200"/>
            <a:ext cx="3276600" cy="4144963"/>
          </a:xfrm>
        </p:spPr>
        <p:txBody>
          <a:bodyPr/>
          <a:lstStyle/>
          <a:p>
            <a:r>
              <a:rPr lang="en-US"/>
              <a:t>Sir Isaac Newton</a:t>
            </a:r>
          </a:p>
        </p:txBody>
      </p:sp>
      <p:pic>
        <p:nvPicPr>
          <p:cNvPr id="57349" name="Picture 5" descr="Newton">
            <a:hlinkClick r:id="rId2"/>
          </p:cNvPr>
          <p:cNvPicPr>
            <a:picLocks noChangeAspect="1" noChangeArrowheads="1"/>
          </p:cNvPicPr>
          <p:nvPr/>
        </p:nvPicPr>
        <p:blipFill>
          <a:blip r:embed="rId3"/>
          <a:srcRect/>
          <a:stretch>
            <a:fillRect/>
          </a:stretch>
        </p:blipFill>
        <p:spPr bwMode="auto">
          <a:xfrm>
            <a:off x="0" y="0"/>
            <a:ext cx="5426075"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dissolve">
                                      <p:cBhvr>
                                        <p:cTn id="7" dur="5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1981200"/>
            <a:ext cx="8229600" cy="4495800"/>
          </a:xfrm>
        </p:spPr>
        <p:txBody>
          <a:bodyPr/>
          <a:lstStyle/>
          <a:p>
            <a:r>
              <a:rPr lang="en-US"/>
              <a:t>Science = a philosophy</a:t>
            </a:r>
          </a:p>
          <a:p>
            <a:r>
              <a:rPr lang="en-US"/>
              <a:t>Science is practical</a:t>
            </a:r>
          </a:p>
          <a:p>
            <a:r>
              <a:rPr lang="en-US"/>
              <a:t>Science creates repercussions in theology &amp; philosophy</a:t>
            </a:r>
          </a:p>
          <a:p>
            <a:pPr lvl="1"/>
            <a:r>
              <a:rPr lang="en-US"/>
              <a:t>Deism:  “Clockwork Universe”</a:t>
            </a:r>
          </a:p>
          <a:p>
            <a:pPr lvl="1"/>
            <a:r>
              <a:rPr lang="en-US"/>
              <a:t>Traditional churches of all kinds were threatened by new ideas about man and God.</a:t>
            </a:r>
          </a:p>
        </p:txBody>
      </p:sp>
      <p:sp>
        <p:nvSpPr>
          <p:cNvPr id="31746" name="Rectangle 2"/>
          <p:cNvSpPr>
            <a:spLocks noGrp="1" noChangeArrowheads="1"/>
          </p:cNvSpPr>
          <p:nvPr>
            <p:ph type="title"/>
          </p:nvPr>
        </p:nvSpPr>
        <p:spPr/>
        <p:txBody>
          <a:bodyPr>
            <a:normAutofit fontScale="90000"/>
          </a:bodyPr>
          <a:lstStyle/>
          <a:p>
            <a:r>
              <a:rPr lang="en-US" sz="4000"/>
              <a:t>Themes of the Scientific Revolution </a:t>
            </a:r>
          </a:p>
        </p:txBody>
      </p:sp>
      <p:pic>
        <p:nvPicPr>
          <p:cNvPr id="31749" name="Picture 5" descr="MMj01883400000[1]"/>
          <p:cNvPicPr>
            <a:picLocks noChangeAspect="1" noChangeArrowheads="1" noCrop="1"/>
          </p:cNvPicPr>
          <p:nvPr/>
        </p:nvPicPr>
        <p:blipFill>
          <a:blip r:embed="rId2"/>
          <a:srcRect/>
          <a:stretch>
            <a:fillRect/>
          </a:stretch>
        </p:blipFill>
        <p:spPr bwMode="auto">
          <a:xfrm>
            <a:off x="6553200" y="1219200"/>
            <a:ext cx="1905000" cy="1905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dissolve">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dissolve">
                                      <p:cBhvr>
                                        <p:cTn id="12" dur="5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1" end="1"/>
                                            </p:txEl>
                                          </p:spTgt>
                                        </p:tgtEl>
                                        <p:attrNameLst>
                                          <p:attrName>style.visibility</p:attrName>
                                        </p:attrNameLst>
                                      </p:cBhvr>
                                      <p:to>
                                        <p:strVal val="visible"/>
                                      </p:to>
                                    </p:set>
                                    <p:animEffect transition="in" filter="dissolve">
                                      <p:cBhvr>
                                        <p:cTn id="17" dur="500"/>
                                        <p:tgtEl>
                                          <p:spTgt spid="31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2" end="2"/>
                                            </p:txEl>
                                          </p:spTgt>
                                        </p:tgtEl>
                                        <p:attrNameLst>
                                          <p:attrName>style.visibility</p:attrName>
                                        </p:attrNameLst>
                                      </p:cBhvr>
                                      <p:to>
                                        <p:strVal val="visible"/>
                                      </p:to>
                                    </p:set>
                                    <p:animEffect transition="in" filter="dissolve">
                                      <p:cBhvr>
                                        <p:cTn id="22" dur="500"/>
                                        <p:tgtEl>
                                          <p:spTgt spid="31747">
                                            <p:txEl>
                                              <p:pRg st="2" end="2"/>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Effect transition="in" filter="dissolve">
                                      <p:cBhvr>
                                        <p:cTn id="25" dur="500"/>
                                        <p:tgtEl>
                                          <p:spTgt spid="31747">
                                            <p:txEl>
                                              <p:pRg st="3" end="3"/>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1747">
                                            <p:txEl>
                                              <p:pRg st="4" end="4"/>
                                            </p:txEl>
                                          </p:spTgt>
                                        </p:tgtEl>
                                        <p:attrNameLst>
                                          <p:attrName>style.visibility</p:attrName>
                                        </p:attrNameLst>
                                      </p:cBhvr>
                                      <p:to>
                                        <p:strVal val="visible"/>
                                      </p:to>
                                    </p:set>
                                    <p:animEffect transition="in" filter="dissolve">
                                      <p:cBhvr>
                                        <p:cTn id="28"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31746"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457200" y="1600200"/>
            <a:ext cx="8229600" cy="4876800"/>
          </a:xfrm>
        </p:spPr>
        <p:txBody>
          <a:bodyPr/>
          <a:lstStyle/>
          <a:p>
            <a:r>
              <a:rPr lang="en-US"/>
              <a:t>Centered in France, but not limited to it.</a:t>
            </a:r>
          </a:p>
          <a:p>
            <a:r>
              <a:rPr lang="en-US"/>
              <a:t>18</a:t>
            </a:r>
            <a:r>
              <a:rPr lang="en-US" baseline="30000"/>
              <a:t>th</a:t>
            </a:r>
            <a:r>
              <a:rPr lang="en-US"/>
              <a:t> century philosophical, political, and societal thinking</a:t>
            </a:r>
          </a:p>
          <a:p>
            <a:r>
              <a:rPr lang="en-US"/>
              <a:t>Official dates:  1687 (“Principia” – 1789 (French Revolution began)</a:t>
            </a:r>
          </a:p>
          <a:p>
            <a:r>
              <a:rPr lang="en-US"/>
              <a:t>Popularized by the creation of the Encyclopedia by Diderot</a:t>
            </a:r>
          </a:p>
          <a:p>
            <a:r>
              <a:rPr lang="en-US"/>
              <a:t>Enlightenment philosophers were called “philosophes.”</a:t>
            </a:r>
          </a:p>
        </p:txBody>
      </p:sp>
      <p:sp>
        <p:nvSpPr>
          <p:cNvPr id="64514" name="Rectangle 2"/>
          <p:cNvSpPr>
            <a:spLocks noGrp="1" noChangeArrowheads="1"/>
          </p:cNvSpPr>
          <p:nvPr>
            <p:ph type="title"/>
          </p:nvPr>
        </p:nvSpPr>
        <p:spPr/>
        <p:txBody>
          <a:bodyPr/>
          <a:lstStyle/>
          <a:p>
            <a:r>
              <a:rPr lang="en-US"/>
              <a:t>The Enlightenment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dissolve">
                                      <p:cBhvr>
                                        <p:cTn id="7" dur="500"/>
                                        <p:tgtEl>
                                          <p:spTgt spid="645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dissolve">
                                      <p:cBhvr>
                                        <p:cTn id="12" dur="500"/>
                                        <p:tgtEl>
                                          <p:spTgt spid="645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4515">
                                            <p:txEl>
                                              <p:pRg st="1" end="1"/>
                                            </p:txEl>
                                          </p:spTgt>
                                        </p:tgtEl>
                                        <p:attrNameLst>
                                          <p:attrName>style.visibility</p:attrName>
                                        </p:attrNameLst>
                                      </p:cBhvr>
                                      <p:to>
                                        <p:strVal val="visible"/>
                                      </p:to>
                                    </p:set>
                                    <p:animEffect transition="in" filter="dissolve">
                                      <p:cBhvr>
                                        <p:cTn id="17" dur="500"/>
                                        <p:tgtEl>
                                          <p:spTgt spid="645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4515">
                                            <p:txEl>
                                              <p:pRg st="2" end="2"/>
                                            </p:txEl>
                                          </p:spTgt>
                                        </p:tgtEl>
                                        <p:attrNameLst>
                                          <p:attrName>style.visibility</p:attrName>
                                        </p:attrNameLst>
                                      </p:cBhvr>
                                      <p:to>
                                        <p:strVal val="visible"/>
                                      </p:to>
                                    </p:set>
                                    <p:animEffect transition="in" filter="dissolve">
                                      <p:cBhvr>
                                        <p:cTn id="22" dur="500"/>
                                        <p:tgtEl>
                                          <p:spTgt spid="645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4515">
                                            <p:txEl>
                                              <p:pRg st="3" end="3"/>
                                            </p:txEl>
                                          </p:spTgt>
                                        </p:tgtEl>
                                        <p:attrNameLst>
                                          <p:attrName>style.visibility</p:attrName>
                                        </p:attrNameLst>
                                      </p:cBhvr>
                                      <p:to>
                                        <p:strVal val="visible"/>
                                      </p:to>
                                    </p:set>
                                    <p:animEffect transition="in" filter="dissolve">
                                      <p:cBhvr>
                                        <p:cTn id="27" dur="500"/>
                                        <p:tgtEl>
                                          <p:spTgt spid="645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4515">
                                            <p:txEl>
                                              <p:pRg st="4" end="4"/>
                                            </p:txEl>
                                          </p:spTgt>
                                        </p:tgtEl>
                                        <p:attrNameLst>
                                          <p:attrName>style.visibility</p:attrName>
                                        </p:attrNameLst>
                                      </p:cBhvr>
                                      <p:to>
                                        <p:strVal val="visible"/>
                                      </p:to>
                                    </p:set>
                                    <p:animEffect transition="in" filter="dissolve">
                                      <p:cBhvr>
                                        <p:cTn id="32" dur="500"/>
                                        <p:tgtEl>
                                          <p:spTgt spid="645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P spid="64514"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4419600"/>
            <a:ext cx="8229600" cy="2133600"/>
          </a:xfrm>
        </p:spPr>
        <p:txBody>
          <a:bodyPr/>
          <a:lstStyle/>
          <a:p>
            <a:r>
              <a:rPr lang="en-US"/>
              <a:t>Philosophes had differing beliefs about issues, such as the perfect form of government, etc., but they all shared a basic unity of thought.</a:t>
            </a:r>
          </a:p>
        </p:txBody>
      </p:sp>
      <p:sp>
        <p:nvSpPr>
          <p:cNvPr id="65538" name="Rectangle 2"/>
          <p:cNvSpPr>
            <a:spLocks noGrp="1" noChangeArrowheads="1"/>
          </p:cNvSpPr>
          <p:nvPr>
            <p:ph type="title"/>
          </p:nvPr>
        </p:nvSpPr>
        <p:spPr/>
        <p:txBody>
          <a:bodyPr/>
          <a:lstStyle/>
          <a:p>
            <a:r>
              <a:rPr lang="en-US"/>
              <a:t>Philosophes</a:t>
            </a:r>
          </a:p>
        </p:txBody>
      </p:sp>
      <p:pic>
        <p:nvPicPr>
          <p:cNvPr id="65540" name="Picture 4" descr="MCj02833650000[1]"/>
          <p:cNvPicPr>
            <a:picLocks noChangeAspect="1" noChangeArrowheads="1"/>
          </p:cNvPicPr>
          <p:nvPr/>
        </p:nvPicPr>
        <p:blipFill>
          <a:blip r:embed="rId2"/>
          <a:srcRect/>
          <a:stretch>
            <a:fillRect/>
          </a:stretch>
        </p:blipFill>
        <p:spPr bwMode="auto">
          <a:xfrm>
            <a:off x="3276600" y="1524000"/>
            <a:ext cx="2493963" cy="251301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dissolve">
                                      <p:cBhvr>
                                        <p:cTn id="7" dur="500"/>
                                        <p:tgtEl>
                                          <p:spTgt spid="655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dissolve">
                                      <p:cBhvr>
                                        <p:cTn id="12" dur="500"/>
                                        <p:tgtEl>
                                          <p:spTgt spid="65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P spid="6553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685800" y="2590800"/>
            <a:ext cx="8229600" cy="4495800"/>
          </a:xfrm>
        </p:spPr>
        <p:txBody>
          <a:bodyPr/>
          <a:lstStyle/>
          <a:p>
            <a:r>
              <a:rPr lang="en-US"/>
              <a:t>All applied reason to their analysis of society</a:t>
            </a:r>
          </a:p>
          <a:p>
            <a:r>
              <a:rPr lang="en-US"/>
              <a:t>All believed in progress and looked optimistically toward the future</a:t>
            </a:r>
          </a:p>
          <a:p>
            <a:r>
              <a:rPr lang="en-US"/>
              <a:t>All sought reform to establish and protect human liberties</a:t>
            </a:r>
          </a:p>
          <a:p>
            <a:r>
              <a:rPr lang="en-US"/>
              <a:t>All attacked the abuses of the Old Regime</a:t>
            </a:r>
          </a:p>
        </p:txBody>
      </p:sp>
      <p:sp>
        <p:nvSpPr>
          <p:cNvPr id="66562" name="Rectangle 2"/>
          <p:cNvSpPr>
            <a:spLocks noGrp="1" noChangeArrowheads="1"/>
          </p:cNvSpPr>
          <p:nvPr>
            <p:ph type="title"/>
          </p:nvPr>
        </p:nvSpPr>
        <p:spPr>
          <a:xfrm>
            <a:off x="-304800" y="914400"/>
            <a:ext cx="8229600" cy="1143000"/>
          </a:xfrm>
        </p:spPr>
        <p:txBody>
          <a:bodyPr/>
          <a:lstStyle/>
          <a:p>
            <a:r>
              <a:rPr lang="en-US"/>
              <a:t>Similarities	</a:t>
            </a:r>
          </a:p>
        </p:txBody>
      </p:sp>
      <p:pic>
        <p:nvPicPr>
          <p:cNvPr id="66566" name="Picture 6" descr="MCj03908160000[1]"/>
          <p:cNvPicPr>
            <a:picLocks noChangeAspect="1" noChangeArrowheads="1"/>
          </p:cNvPicPr>
          <p:nvPr/>
        </p:nvPicPr>
        <p:blipFill>
          <a:blip r:embed="rId2"/>
          <a:srcRect/>
          <a:stretch>
            <a:fillRect/>
          </a:stretch>
        </p:blipFill>
        <p:spPr bwMode="auto">
          <a:xfrm>
            <a:off x="6553200" y="838200"/>
            <a:ext cx="1825625" cy="13684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dissolve">
                                      <p:cBhvr>
                                        <p:cTn id="7" dur="500"/>
                                        <p:tgtEl>
                                          <p:spTgt spid="665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dissolve">
                                      <p:cBhvr>
                                        <p:cTn id="12" dur="500"/>
                                        <p:tgtEl>
                                          <p:spTgt spid="665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dissolve">
                                      <p:cBhvr>
                                        <p:cTn id="17" dur="500"/>
                                        <p:tgtEl>
                                          <p:spTgt spid="665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2" end="2"/>
                                            </p:txEl>
                                          </p:spTgt>
                                        </p:tgtEl>
                                        <p:attrNameLst>
                                          <p:attrName>style.visibility</p:attrName>
                                        </p:attrNameLst>
                                      </p:cBhvr>
                                      <p:to>
                                        <p:strVal val="visible"/>
                                      </p:to>
                                    </p:set>
                                    <p:animEffect transition="in" filter="dissolve">
                                      <p:cBhvr>
                                        <p:cTn id="22" dur="500"/>
                                        <p:tgtEl>
                                          <p:spTgt spid="665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dissolve">
                                      <p:cBhvr>
                                        <p:cTn id="27" dur="500"/>
                                        <p:tgtEl>
                                          <p:spTgt spid="66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6562"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a:lnSpc>
                <a:spcPct val="90000"/>
              </a:lnSpc>
            </a:pPr>
            <a:r>
              <a:rPr lang="en-US" sz="2800"/>
              <a:t>NEWTON: Application of his ideas of empirical experience, rationality of the world, and the existence of natural laws</a:t>
            </a:r>
          </a:p>
          <a:p>
            <a:pPr>
              <a:lnSpc>
                <a:spcPct val="90000"/>
              </a:lnSpc>
            </a:pPr>
            <a:r>
              <a:rPr lang="en-US" sz="2800"/>
              <a:t>LOCKE:  Application of his political ideals and his theory that man can be improved by his environment </a:t>
            </a:r>
          </a:p>
          <a:p>
            <a:pPr>
              <a:lnSpc>
                <a:spcPct val="90000"/>
              </a:lnSpc>
            </a:pPr>
            <a:r>
              <a:rPr lang="en-US" sz="2800"/>
              <a:t>BRITISH GOVERNMENT:  By the 1700’s, England had the most democratic gov’t in Europe -- a model for the utopian ideals of many philosophes</a:t>
            </a:r>
          </a:p>
        </p:txBody>
      </p:sp>
      <p:sp>
        <p:nvSpPr>
          <p:cNvPr id="67586" name="Rectangle 2"/>
          <p:cNvSpPr>
            <a:spLocks noGrp="1" noChangeArrowheads="1"/>
          </p:cNvSpPr>
          <p:nvPr>
            <p:ph type="title"/>
          </p:nvPr>
        </p:nvSpPr>
        <p:spPr/>
        <p:txBody>
          <a:bodyPr/>
          <a:lstStyle/>
          <a:p>
            <a:r>
              <a:rPr lang="en-US"/>
              <a:t>Main Sources of Ideas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dissolve">
                                      <p:cBhvr>
                                        <p:cTn id="7" dur="500"/>
                                        <p:tgtEl>
                                          <p:spTgt spid="675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Effect transition="in" filter="dissolve">
                                      <p:cBhvr>
                                        <p:cTn id="12" dur="500"/>
                                        <p:tgtEl>
                                          <p:spTgt spid="675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7587">
                                            <p:txEl>
                                              <p:pRg st="1" end="1"/>
                                            </p:txEl>
                                          </p:spTgt>
                                        </p:tgtEl>
                                        <p:attrNameLst>
                                          <p:attrName>style.visibility</p:attrName>
                                        </p:attrNameLst>
                                      </p:cBhvr>
                                      <p:to>
                                        <p:strVal val="visible"/>
                                      </p:to>
                                    </p:set>
                                    <p:animEffect transition="in" filter="dissolve">
                                      <p:cBhvr>
                                        <p:cTn id="17" dur="500"/>
                                        <p:tgtEl>
                                          <p:spTgt spid="675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7587">
                                            <p:txEl>
                                              <p:pRg st="2" end="2"/>
                                            </p:txEl>
                                          </p:spTgt>
                                        </p:tgtEl>
                                        <p:attrNameLst>
                                          <p:attrName>style.visibility</p:attrName>
                                        </p:attrNameLst>
                                      </p:cBhvr>
                                      <p:to>
                                        <p:strVal val="visible"/>
                                      </p:to>
                                    </p:set>
                                    <p:animEffect transition="in" filter="dissolve">
                                      <p:cBhvr>
                                        <p:cTn id="22"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P spid="67586"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p:txBody>
          <a:bodyPr/>
          <a:lstStyle/>
          <a:p>
            <a:r>
              <a:rPr lang="en-US" sz="2800"/>
              <a:t>Longest-lived, most prolific philosophe</a:t>
            </a:r>
          </a:p>
          <a:p>
            <a:r>
              <a:rPr lang="en-US" sz="2800"/>
              <a:t>Believed the universe is governed by natural laws which can’t be changed by man.</a:t>
            </a:r>
          </a:p>
          <a:p>
            <a:r>
              <a:rPr lang="en-US" sz="2800"/>
              <a:t>Rejected the idea of innate ideas and held that knowledge is acquired through experience which is interpreted by reason.</a:t>
            </a:r>
          </a:p>
          <a:p>
            <a:r>
              <a:rPr lang="en-US" sz="2800"/>
              <a:t>Man and human nature are basically good</a:t>
            </a:r>
          </a:p>
          <a:p>
            <a:r>
              <a:rPr lang="en-US" sz="2800"/>
              <a:t>Deist—very critical of organized religion</a:t>
            </a:r>
          </a:p>
          <a:p>
            <a:r>
              <a:rPr lang="en-US" sz="2800"/>
              <a:t>Satirist—very famous for Candide</a:t>
            </a:r>
          </a:p>
        </p:txBody>
      </p:sp>
      <p:sp>
        <p:nvSpPr>
          <p:cNvPr id="68610" name="Rectangle 2"/>
          <p:cNvSpPr>
            <a:spLocks noGrp="1" noChangeArrowheads="1"/>
          </p:cNvSpPr>
          <p:nvPr>
            <p:ph type="title"/>
          </p:nvPr>
        </p:nvSpPr>
        <p:spPr/>
        <p:txBody>
          <a:bodyPr/>
          <a:lstStyle/>
          <a:p>
            <a:r>
              <a:rPr lang="en-US"/>
              <a:t>Voltaire (1694-1778)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ssolve">
                                      <p:cBhvr>
                                        <p:cTn id="7" dur="500"/>
                                        <p:tgtEl>
                                          <p:spTgt spid="686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dissolve">
                                      <p:cBhvr>
                                        <p:cTn id="12" dur="500"/>
                                        <p:tgtEl>
                                          <p:spTgt spid="686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Effect transition="in" filter="dissolve">
                                      <p:cBhvr>
                                        <p:cTn id="17" dur="500"/>
                                        <p:tgtEl>
                                          <p:spTgt spid="686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8611">
                                            <p:txEl>
                                              <p:pRg st="2" end="2"/>
                                            </p:txEl>
                                          </p:spTgt>
                                        </p:tgtEl>
                                        <p:attrNameLst>
                                          <p:attrName>style.visibility</p:attrName>
                                        </p:attrNameLst>
                                      </p:cBhvr>
                                      <p:to>
                                        <p:strVal val="visible"/>
                                      </p:to>
                                    </p:set>
                                    <p:animEffect transition="in" filter="dissolve">
                                      <p:cBhvr>
                                        <p:cTn id="22" dur="500"/>
                                        <p:tgtEl>
                                          <p:spTgt spid="686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8611">
                                            <p:txEl>
                                              <p:pRg st="3" end="3"/>
                                            </p:txEl>
                                          </p:spTgt>
                                        </p:tgtEl>
                                        <p:attrNameLst>
                                          <p:attrName>style.visibility</p:attrName>
                                        </p:attrNameLst>
                                      </p:cBhvr>
                                      <p:to>
                                        <p:strVal val="visible"/>
                                      </p:to>
                                    </p:set>
                                    <p:animEffect transition="in" filter="dissolve">
                                      <p:cBhvr>
                                        <p:cTn id="27" dur="500"/>
                                        <p:tgtEl>
                                          <p:spTgt spid="686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8611">
                                            <p:txEl>
                                              <p:pRg st="4" end="4"/>
                                            </p:txEl>
                                          </p:spTgt>
                                        </p:tgtEl>
                                        <p:attrNameLst>
                                          <p:attrName>style.visibility</p:attrName>
                                        </p:attrNameLst>
                                      </p:cBhvr>
                                      <p:to>
                                        <p:strVal val="visible"/>
                                      </p:to>
                                    </p:set>
                                    <p:animEffect transition="in" filter="dissolve">
                                      <p:cBhvr>
                                        <p:cTn id="32" dur="500"/>
                                        <p:tgtEl>
                                          <p:spTgt spid="686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8611">
                                            <p:txEl>
                                              <p:pRg st="5" end="5"/>
                                            </p:txEl>
                                          </p:spTgt>
                                        </p:tgtEl>
                                        <p:attrNameLst>
                                          <p:attrName>style.visibility</p:attrName>
                                        </p:attrNameLst>
                                      </p:cBhvr>
                                      <p:to>
                                        <p:strVal val="visible"/>
                                      </p:to>
                                    </p:set>
                                    <p:animEffect transition="in" filter="dissolve">
                                      <p:cBhvr>
                                        <p:cTn id="37" dur="500"/>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68610"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a:xfrm>
            <a:off x="5562600" y="2514600"/>
            <a:ext cx="2971800" cy="1143000"/>
          </a:xfrm>
        </p:spPr>
        <p:txBody>
          <a:bodyPr/>
          <a:lstStyle/>
          <a:p>
            <a:r>
              <a:rPr lang="en-US" sz="4000"/>
              <a:t>Voltaire</a:t>
            </a:r>
            <a:br>
              <a:rPr lang="en-US" sz="4000"/>
            </a:br>
            <a:r>
              <a:rPr lang="en-US" sz="4000"/>
              <a:t/>
            </a:r>
            <a:br>
              <a:rPr lang="en-US" sz="4000"/>
            </a:br>
            <a:r>
              <a:rPr lang="en-US" sz="3200"/>
              <a:t>“Liberty of Thought is the Life of the Soul”</a:t>
            </a:r>
          </a:p>
        </p:txBody>
      </p:sp>
      <p:pic>
        <p:nvPicPr>
          <p:cNvPr id="69638" name="Picture 6" descr="voltaire"/>
          <p:cNvPicPr>
            <a:picLocks noChangeAspect="1" noChangeArrowheads="1"/>
          </p:cNvPicPr>
          <p:nvPr/>
        </p:nvPicPr>
        <p:blipFill>
          <a:blip r:embed="rId2"/>
          <a:srcRect/>
          <a:stretch>
            <a:fillRect/>
          </a:stretch>
        </p:blipFill>
        <p:spPr bwMode="auto">
          <a:xfrm>
            <a:off x="0" y="0"/>
            <a:ext cx="5056188"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dissolve">
                                      <p:cBhvr>
                                        <p:cTn id="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p:txBody>
          <a:bodyPr/>
          <a:lstStyle/>
          <a:p>
            <a:r>
              <a:rPr lang="en-US"/>
              <a:t>A romantic, he differed from the rest by questioning the generally accepted faith in reason and science as a means to a good life</a:t>
            </a:r>
          </a:p>
          <a:p>
            <a:r>
              <a:rPr lang="en-US"/>
              <a:t>Civilization was a disease that had corrupted man and led him into slavery</a:t>
            </a:r>
          </a:p>
          <a:p>
            <a:pPr lvl="1"/>
            <a:r>
              <a:rPr lang="en-US"/>
              <a:t>“Man is born free, but everywhere he is in chains . . . (Social Contract)</a:t>
            </a:r>
          </a:p>
          <a:p>
            <a:endParaRPr lang="en-US"/>
          </a:p>
        </p:txBody>
      </p:sp>
      <p:sp>
        <p:nvSpPr>
          <p:cNvPr id="71682" name="Rectangle 2"/>
          <p:cNvSpPr>
            <a:spLocks noGrp="1" noChangeArrowheads="1"/>
          </p:cNvSpPr>
          <p:nvPr>
            <p:ph type="title"/>
          </p:nvPr>
        </p:nvSpPr>
        <p:spPr/>
        <p:txBody>
          <a:bodyPr/>
          <a:lstStyle/>
          <a:p>
            <a:r>
              <a:rPr lang="en-US"/>
              <a:t>Rousseau (1712 – 1778)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dissolve">
                                      <p:cBhvr>
                                        <p:cTn id="7" dur="500"/>
                                        <p:tgtEl>
                                          <p:spTgt spid="7168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dissolve">
                                      <p:cBhvr>
                                        <p:cTn id="12" dur="500"/>
                                        <p:tgtEl>
                                          <p:spTgt spid="716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683">
                                            <p:txEl>
                                              <p:pRg st="1" end="1"/>
                                            </p:txEl>
                                          </p:spTgt>
                                        </p:tgtEl>
                                        <p:attrNameLst>
                                          <p:attrName>style.visibility</p:attrName>
                                        </p:attrNameLst>
                                      </p:cBhvr>
                                      <p:to>
                                        <p:strVal val="visible"/>
                                      </p:to>
                                    </p:set>
                                    <p:animEffect transition="in" filter="dissolve">
                                      <p:cBhvr>
                                        <p:cTn id="17" dur="500"/>
                                        <p:tgtEl>
                                          <p:spTgt spid="71683">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71683">
                                            <p:txEl>
                                              <p:pRg st="2" end="2"/>
                                            </p:txEl>
                                          </p:spTgt>
                                        </p:tgtEl>
                                        <p:attrNameLst>
                                          <p:attrName>style.visibility</p:attrName>
                                        </p:attrNameLst>
                                      </p:cBhvr>
                                      <p:to>
                                        <p:strVal val="visible"/>
                                      </p:to>
                                    </p:set>
                                    <p:animEffect transition="in" filter="dissolve">
                                      <p:cBhvr>
                                        <p:cTn id="20"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P spid="71682"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381000" y="1295400"/>
            <a:ext cx="8229600" cy="5410200"/>
          </a:xfrm>
        </p:spPr>
        <p:txBody>
          <a:bodyPr/>
          <a:lstStyle/>
          <a:p>
            <a:r>
              <a:rPr lang="en-US" sz="2800"/>
              <a:t>All men begin in a state of nature, where they are “benevolent natives.”  </a:t>
            </a:r>
          </a:p>
          <a:p>
            <a:pPr lvl="1"/>
            <a:r>
              <a:rPr lang="en-US" sz="2400"/>
              <a:t>Human nature is innately good—man is corrupted by society.</a:t>
            </a:r>
          </a:p>
          <a:p>
            <a:r>
              <a:rPr lang="en-US" sz="2800"/>
              <a:t>The first person to fence off his property ruined this idyllic state of affairs and created a need for government—thus a social contract was made between citizens.</a:t>
            </a:r>
          </a:p>
          <a:p>
            <a:r>
              <a:rPr lang="en-US" sz="2800"/>
              <a:t>A social contract was a deal made among the people themselves in which the supreme authority was to be the general will.</a:t>
            </a:r>
          </a:p>
        </p:txBody>
      </p:sp>
      <p:sp>
        <p:nvSpPr>
          <p:cNvPr id="72706" name="Rectangle 2"/>
          <p:cNvSpPr>
            <a:spLocks noGrp="1" noChangeArrowheads="1"/>
          </p:cNvSpPr>
          <p:nvPr>
            <p:ph type="title"/>
          </p:nvPr>
        </p:nvSpPr>
        <p:spPr>
          <a:xfrm>
            <a:off x="457200" y="0"/>
            <a:ext cx="8229600" cy="1143000"/>
          </a:xfrm>
        </p:spPr>
        <p:txBody>
          <a:bodyPr/>
          <a:lstStyle/>
          <a:p>
            <a:r>
              <a:rPr lang="en-US"/>
              <a:t>Social Contract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dissolve">
                                      <p:cBhvr>
                                        <p:cTn id="7" dur="500"/>
                                        <p:tgtEl>
                                          <p:spTgt spid="727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dissolve">
                                      <p:cBhvr>
                                        <p:cTn id="12" dur="500"/>
                                        <p:tgtEl>
                                          <p:spTgt spid="7270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2707">
                                            <p:txEl>
                                              <p:pRg st="1" end="1"/>
                                            </p:txEl>
                                          </p:spTgt>
                                        </p:tgtEl>
                                        <p:attrNameLst>
                                          <p:attrName>style.visibility</p:attrName>
                                        </p:attrNameLst>
                                      </p:cBhvr>
                                      <p:to>
                                        <p:strVal val="visible"/>
                                      </p:to>
                                    </p:set>
                                    <p:animEffect transition="in" filter="dissolve">
                                      <p:cBhvr>
                                        <p:cTn id="15" dur="500"/>
                                        <p:tgtEl>
                                          <p:spTgt spid="7270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2707">
                                            <p:txEl>
                                              <p:pRg st="2" end="2"/>
                                            </p:txEl>
                                          </p:spTgt>
                                        </p:tgtEl>
                                        <p:attrNameLst>
                                          <p:attrName>style.visibility</p:attrName>
                                        </p:attrNameLst>
                                      </p:cBhvr>
                                      <p:to>
                                        <p:strVal val="visible"/>
                                      </p:to>
                                    </p:set>
                                    <p:animEffect transition="in" filter="dissolve">
                                      <p:cBhvr>
                                        <p:cTn id="20" dur="500"/>
                                        <p:tgtEl>
                                          <p:spTgt spid="7270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2707">
                                            <p:txEl>
                                              <p:pRg st="3" end="3"/>
                                            </p:txEl>
                                          </p:spTgt>
                                        </p:tgtEl>
                                        <p:attrNameLst>
                                          <p:attrName>style.visibility</p:attrName>
                                        </p:attrNameLst>
                                      </p:cBhvr>
                                      <p:to>
                                        <p:strVal val="visible"/>
                                      </p:to>
                                    </p:set>
                                    <p:animEffect transition="in" filter="dissolve">
                                      <p:cBhvr>
                                        <p:cTn id="25"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P spid="7270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p:txBody>
          <a:bodyPr/>
          <a:lstStyle/>
          <a:p>
            <a:r>
              <a:rPr lang="en-US"/>
              <a:t>Individuals gave up all of their rights to the new state and agreed to follow the laws for the benefit of all mankind.</a:t>
            </a:r>
          </a:p>
          <a:p>
            <a:r>
              <a:rPr lang="en-US"/>
              <a:t>Laws were made by all men in a direct democracy.</a:t>
            </a:r>
          </a:p>
          <a:p>
            <a:r>
              <a:rPr lang="en-US"/>
              <a:t> When a citizen votes, he is guided by the general will which has as its object the good of the whole community.</a:t>
            </a:r>
          </a:p>
        </p:txBody>
      </p:sp>
      <p:sp>
        <p:nvSpPr>
          <p:cNvPr id="73730" name="Rectangle 2"/>
          <p:cNvSpPr>
            <a:spLocks noGrp="1" noChangeArrowheads="1"/>
          </p:cNvSpPr>
          <p:nvPr>
            <p:ph type="title"/>
          </p:nvPr>
        </p:nvSpPr>
        <p:spPr/>
        <p:txBody>
          <a:bodyPr/>
          <a:lstStyle/>
          <a:p>
            <a:r>
              <a:rPr lang="en-US"/>
              <a:t>Laws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dissolve">
                                      <p:cBhvr>
                                        <p:cTn id="7" dur="5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dissolve">
                                      <p:cBhvr>
                                        <p:cTn id="12" dur="500"/>
                                        <p:tgtEl>
                                          <p:spTgt spid="737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dissolve">
                                      <p:cBhvr>
                                        <p:cTn id="17" dur="500"/>
                                        <p:tgtEl>
                                          <p:spTgt spid="737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dissolve">
                                      <p:cBhvr>
                                        <p:cTn id="22" dur="500"/>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73730"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p:txBody>
          <a:bodyPr/>
          <a:lstStyle/>
          <a:p>
            <a:r>
              <a:rPr lang="en-US"/>
              <a:t>Defined by Rousseau as obedience to self-imposed law.</a:t>
            </a:r>
          </a:p>
          <a:p>
            <a:r>
              <a:rPr lang="en-US"/>
              <a:t>Since the general will is the expression of the individual wills of the citizens determining what is good for the community, any individual who refuses to obey the law must be ”forced to be free,” or forced to follow the laws.</a:t>
            </a:r>
          </a:p>
        </p:txBody>
      </p:sp>
      <p:sp>
        <p:nvSpPr>
          <p:cNvPr id="74754" name="Rectangle 2"/>
          <p:cNvSpPr>
            <a:spLocks noGrp="1" noChangeArrowheads="1"/>
          </p:cNvSpPr>
          <p:nvPr>
            <p:ph type="title"/>
          </p:nvPr>
        </p:nvSpPr>
        <p:spPr/>
        <p:txBody>
          <a:bodyPr/>
          <a:lstStyle/>
          <a:p>
            <a:r>
              <a:rPr lang="en-US"/>
              <a:t>Liberty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dissolve">
                                      <p:cBhvr>
                                        <p:cTn id="7" dur="500"/>
                                        <p:tgtEl>
                                          <p:spTgt spid="747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Effect transition="in" filter="dissolve">
                                      <p:cBhvr>
                                        <p:cTn id="12" dur="500"/>
                                        <p:tgtEl>
                                          <p:spTgt spid="747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Effect transition="in" filter="dissolve">
                                      <p:cBhvr>
                                        <p:cTn id="17"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7475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228600" y="2133600"/>
            <a:ext cx="8229600" cy="4495800"/>
          </a:xfrm>
        </p:spPr>
        <p:txBody>
          <a:bodyPr/>
          <a:lstStyle/>
          <a:p>
            <a:r>
              <a:rPr lang="en-US"/>
              <a:t>Science created repercussions in     political thought, as well.</a:t>
            </a:r>
          </a:p>
          <a:p>
            <a:pPr lvl="1"/>
            <a:r>
              <a:rPr lang="en-US"/>
              <a:t>Scientific Revolution led to a belief in democracy &amp; freedom</a:t>
            </a:r>
          </a:p>
          <a:p>
            <a:r>
              <a:rPr lang="en-US"/>
              <a:t>Rational order in the universe – it was possible scientifically, politically, and socially</a:t>
            </a:r>
          </a:p>
        </p:txBody>
      </p:sp>
      <p:sp>
        <p:nvSpPr>
          <p:cNvPr id="32770" name="Rectangle 2"/>
          <p:cNvSpPr>
            <a:spLocks noGrp="1" noChangeArrowheads="1"/>
          </p:cNvSpPr>
          <p:nvPr>
            <p:ph type="title"/>
          </p:nvPr>
        </p:nvSpPr>
        <p:spPr>
          <a:xfrm>
            <a:off x="990600" y="381000"/>
            <a:ext cx="4114800" cy="1143000"/>
          </a:xfrm>
        </p:spPr>
        <p:txBody>
          <a:bodyPr/>
          <a:lstStyle/>
          <a:p>
            <a:r>
              <a:rPr lang="en-US"/>
              <a:t>More Themes</a:t>
            </a:r>
          </a:p>
        </p:txBody>
      </p:sp>
      <p:pic>
        <p:nvPicPr>
          <p:cNvPr id="32772" name="Picture 4" descr="j0301076"/>
          <p:cNvPicPr>
            <a:picLocks noChangeAspect="1" noChangeArrowheads="1"/>
          </p:cNvPicPr>
          <p:nvPr/>
        </p:nvPicPr>
        <p:blipFill>
          <a:blip r:embed="rId2"/>
          <a:srcRect/>
          <a:stretch>
            <a:fillRect/>
          </a:stretch>
        </p:blipFill>
        <p:spPr bwMode="auto">
          <a:xfrm>
            <a:off x="6934200" y="685800"/>
            <a:ext cx="1828800" cy="1828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dissolve">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dissolve">
                                      <p:cBhvr>
                                        <p:cTn id="12" dur="500"/>
                                        <p:tgtEl>
                                          <p:spTgt spid="3277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2771">
                                            <p:txEl>
                                              <p:pRg st="1" end="1"/>
                                            </p:txEl>
                                          </p:spTgt>
                                        </p:tgtEl>
                                        <p:attrNameLst>
                                          <p:attrName>style.visibility</p:attrName>
                                        </p:attrNameLst>
                                      </p:cBhvr>
                                      <p:to>
                                        <p:strVal val="visible"/>
                                      </p:to>
                                    </p:set>
                                    <p:animEffect transition="in" filter="dissolve">
                                      <p:cBhvr>
                                        <p:cTn id="15" dur="500"/>
                                        <p:tgtEl>
                                          <p:spTgt spid="3277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2771">
                                            <p:txEl>
                                              <p:pRg st="2" end="2"/>
                                            </p:txEl>
                                          </p:spTgt>
                                        </p:tgtEl>
                                        <p:attrNameLst>
                                          <p:attrName>style.visibility</p:attrName>
                                        </p:attrNameLst>
                                      </p:cBhvr>
                                      <p:to>
                                        <p:strVal val="visible"/>
                                      </p:to>
                                    </p:set>
                                    <p:animEffect transition="in" filter="dissolve">
                                      <p:cBhvr>
                                        <p:cTn id="20"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P spid="32770"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p:txBody>
          <a:bodyPr/>
          <a:lstStyle/>
          <a:p>
            <a:r>
              <a:rPr lang="en-US"/>
              <a:t>Direct democracy, an agent of the people</a:t>
            </a:r>
          </a:p>
          <a:p>
            <a:r>
              <a:rPr lang="en-US"/>
              <a:t>Revolution is advisable, if the government no longer serves the needs of the people, and it can be changed whenever the people wish.</a:t>
            </a:r>
          </a:p>
          <a:p>
            <a:pPr lvl="1"/>
            <a:endParaRPr lang="en-US"/>
          </a:p>
        </p:txBody>
      </p:sp>
      <p:sp>
        <p:nvSpPr>
          <p:cNvPr id="75778" name="Rectangle 2"/>
          <p:cNvSpPr>
            <a:spLocks noGrp="1" noChangeArrowheads="1"/>
          </p:cNvSpPr>
          <p:nvPr>
            <p:ph type="title"/>
          </p:nvPr>
        </p:nvSpPr>
        <p:spPr/>
        <p:txBody>
          <a:bodyPr/>
          <a:lstStyle/>
          <a:p>
            <a:r>
              <a:rPr lang="en-US"/>
              <a:t>Government</a:t>
            </a:r>
          </a:p>
        </p:txBody>
      </p:sp>
      <p:pic>
        <p:nvPicPr>
          <p:cNvPr id="75780" name="Picture 4" descr="MCj03971360000[1]"/>
          <p:cNvPicPr>
            <a:picLocks noChangeAspect="1" noChangeArrowheads="1"/>
          </p:cNvPicPr>
          <p:nvPr/>
        </p:nvPicPr>
        <p:blipFill>
          <a:blip r:embed="rId2"/>
          <a:srcRect/>
          <a:stretch>
            <a:fillRect/>
          </a:stretch>
        </p:blipFill>
        <p:spPr bwMode="auto">
          <a:xfrm>
            <a:off x="3810000" y="4191000"/>
            <a:ext cx="2227263" cy="23018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dissolve">
                                      <p:cBhvr>
                                        <p:cTn id="7" dur="500"/>
                                        <p:tgtEl>
                                          <p:spTgt spid="7577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dissolve">
                                      <p:cBhvr>
                                        <p:cTn id="12" dur="500"/>
                                        <p:tgtEl>
                                          <p:spTgt spid="757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dissolve">
                                      <p:cBhvr>
                                        <p:cTn id="17" dur="500"/>
                                        <p:tgtEl>
                                          <p:spTgt spid="7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P spid="75778"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4" name="Rectangle 4"/>
          <p:cNvSpPr>
            <a:spLocks noGrp="1" noChangeArrowheads="1"/>
          </p:cNvSpPr>
          <p:nvPr>
            <p:ph type="title"/>
          </p:nvPr>
        </p:nvSpPr>
        <p:spPr>
          <a:xfrm>
            <a:off x="5257800" y="2514600"/>
            <a:ext cx="3429000" cy="1143000"/>
          </a:xfrm>
        </p:spPr>
        <p:txBody>
          <a:bodyPr/>
          <a:lstStyle/>
          <a:p>
            <a:r>
              <a:rPr lang="en-US" sz="4000"/>
              <a:t>Rousseau</a:t>
            </a:r>
            <a:br>
              <a:rPr lang="en-US" sz="4000"/>
            </a:br>
            <a:r>
              <a:rPr lang="en-US" sz="4000"/>
              <a:t/>
            </a:r>
            <a:br>
              <a:rPr lang="en-US" sz="4000"/>
            </a:br>
            <a:r>
              <a:rPr lang="en-US" sz="3200"/>
              <a:t>“Force does not constitute right... obedience is due only to legitimate powers”</a:t>
            </a:r>
            <a:r>
              <a:rPr lang="en-US" sz="4000"/>
              <a:t> </a:t>
            </a:r>
          </a:p>
        </p:txBody>
      </p:sp>
      <p:pic>
        <p:nvPicPr>
          <p:cNvPr id="76806" name="Picture 6" descr="rousseau3"/>
          <p:cNvPicPr>
            <a:picLocks noChangeAspect="1" noChangeArrowheads="1"/>
          </p:cNvPicPr>
          <p:nvPr/>
        </p:nvPicPr>
        <p:blipFill>
          <a:blip r:embed="rId2"/>
          <a:srcRect/>
          <a:stretch>
            <a:fillRect/>
          </a:stretch>
        </p:blipFill>
        <p:spPr bwMode="auto">
          <a:xfrm>
            <a:off x="0" y="0"/>
            <a:ext cx="4905375"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dissolve">
                                      <p:cBhvr>
                                        <p:cTn id="7"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304800" y="1600200"/>
            <a:ext cx="8610600" cy="4495800"/>
          </a:xfrm>
        </p:spPr>
        <p:txBody>
          <a:bodyPr/>
          <a:lstStyle/>
          <a:p>
            <a:r>
              <a:rPr lang="en-US"/>
              <a:t>Most famous book:  The Spirit of the Laws</a:t>
            </a:r>
          </a:p>
          <a:p>
            <a:r>
              <a:rPr lang="en-US"/>
              <a:t>Relativist:  no one best form of government exists.</a:t>
            </a:r>
          </a:p>
          <a:p>
            <a:pPr lvl="1"/>
            <a:r>
              <a:rPr lang="en-US"/>
              <a:t>Good government should vary with the circumstances of the nation—education, climate, soil, size, religion, customs, etc.</a:t>
            </a:r>
          </a:p>
          <a:p>
            <a:pPr lvl="1"/>
            <a:r>
              <a:rPr lang="en-US"/>
              <a:t>Despotism most suited to large nations in hot areas, while democracy worked best in small, cool regions.</a:t>
            </a:r>
          </a:p>
          <a:p>
            <a:pPr lvl="1"/>
            <a:endParaRPr lang="en-US"/>
          </a:p>
        </p:txBody>
      </p:sp>
      <p:sp>
        <p:nvSpPr>
          <p:cNvPr id="78850" name="Rectangle 2"/>
          <p:cNvSpPr>
            <a:spLocks noGrp="1" noChangeArrowheads="1"/>
          </p:cNvSpPr>
          <p:nvPr>
            <p:ph type="title"/>
          </p:nvPr>
        </p:nvSpPr>
        <p:spPr/>
        <p:txBody>
          <a:bodyPr/>
          <a:lstStyle/>
          <a:p>
            <a:r>
              <a:rPr lang="en-US"/>
              <a:t>Montesquieu (1689 – 1755)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dissolve">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8851">
                                            <p:txEl>
                                              <p:pRg st="0" end="0"/>
                                            </p:txEl>
                                          </p:spTgt>
                                        </p:tgtEl>
                                        <p:attrNameLst>
                                          <p:attrName>style.visibility</p:attrName>
                                        </p:attrNameLst>
                                      </p:cBhvr>
                                      <p:to>
                                        <p:strVal val="visible"/>
                                      </p:to>
                                    </p:set>
                                    <p:animEffect transition="in" filter="dissolve">
                                      <p:cBhvr>
                                        <p:cTn id="12" dur="500"/>
                                        <p:tgtEl>
                                          <p:spTgt spid="788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851">
                                            <p:txEl>
                                              <p:pRg st="1" end="1"/>
                                            </p:txEl>
                                          </p:spTgt>
                                        </p:tgtEl>
                                        <p:attrNameLst>
                                          <p:attrName>style.visibility</p:attrName>
                                        </p:attrNameLst>
                                      </p:cBhvr>
                                      <p:to>
                                        <p:strVal val="visible"/>
                                      </p:to>
                                    </p:set>
                                    <p:animEffect transition="in" filter="dissolve">
                                      <p:cBhvr>
                                        <p:cTn id="17" dur="500"/>
                                        <p:tgtEl>
                                          <p:spTgt spid="78851">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78851">
                                            <p:txEl>
                                              <p:pRg st="2" end="2"/>
                                            </p:txEl>
                                          </p:spTgt>
                                        </p:tgtEl>
                                        <p:attrNameLst>
                                          <p:attrName>style.visibility</p:attrName>
                                        </p:attrNameLst>
                                      </p:cBhvr>
                                      <p:to>
                                        <p:strVal val="visible"/>
                                      </p:to>
                                    </p:set>
                                    <p:animEffect transition="in" filter="dissolve">
                                      <p:cBhvr>
                                        <p:cTn id="20" dur="500"/>
                                        <p:tgtEl>
                                          <p:spTgt spid="78851">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78851">
                                            <p:txEl>
                                              <p:pRg st="3" end="3"/>
                                            </p:txEl>
                                          </p:spTgt>
                                        </p:tgtEl>
                                        <p:attrNameLst>
                                          <p:attrName>style.visibility</p:attrName>
                                        </p:attrNameLst>
                                      </p:cBhvr>
                                      <p:to>
                                        <p:strVal val="visible"/>
                                      </p:to>
                                    </p:set>
                                    <p:animEffect transition="in" filter="dissolve">
                                      <p:cBhvr>
                                        <p:cTn id="23" dur="500"/>
                                        <p:tgtEl>
                                          <p:spTgt spid="78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P spid="78850"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457200" y="1600200"/>
            <a:ext cx="8382000" cy="4495800"/>
          </a:xfrm>
        </p:spPr>
        <p:txBody>
          <a:bodyPr/>
          <a:lstStyle/>
          <a:p>
            <a:r>
              <a:rPr lang="en-US"/>
              <a:t>No matter which type of government was chosen, two characteristics needed to be present for there to be “good government”</a:t>
            </a:r>
          </a:p>
          <a:p>
            <a:pPr lvl="1"/>
            <a:r>
              <a:rPr lang="en-US"/>
              <a:t>Checks and Balances</a:t>
            </a:r>
          </a:p>
          <a:p>
            <a:pPr lvl="1"/>
            <a:r>
              <a:rPr lang="en-US"/>
              <a:t>Separation of Powers</a:t>
            </a:r>
          </a:p>
          <a:p>
            <a:pPr>
              <a:buFont typeface="Wingdings" pitchFamily="2" charset="2"/>
              <a:buNone/>
            </a:pPr>
            <a:endParaRPr lang="en-US"/>
          </a:p>
        </p:txBody>
      </p:sp>
      <p:sp>
        <p:nvSpPr>
          <p:cNvPr id="79874" name="Rectangle 2"/>
          <p:cNvSpPr>
            <a:spLocks noGrp="1" noChangeArrowheads="1"/>
          </p:cNvSpPr>
          <p:nvPr>
            <p:ph type="title"/>
          </p:nvPr>
        </p:nvSpPr>
        <p:spPr/>
        <p:txBody>
          <a:bodyPr/>
          <a:lstStyle/>
          <a:p>
            <a:r>
              <a:rPr lang="en-US"/>
              <a:t>Necessary Factors</a:t>
            </a:r>
          </a:p>
        </p:txBody>
      </p:sp>
      <p:pic>
        <p:nvPicPr>
          <p:cNvPr id="79876" name="Picture 4" descr="j0300840"/>
          <p:cNvPicPr>
            <a:picLocks noChangeAspect="1" noChangeArrowheads="1"/>
          </p:cNvPicPr>
          <p:nvPr/>
        </p:nvPicPr>
        <p:blipFill>
          <a:blip r:embed="rId2"/>
          <a:srcRect/>
          <a:stretch>
            <a:fillRect/>
          </a:stretch>
        </p:blipFill>
        <p:spPr bwMode="auto">
          <a:xfrm>
            <a:off x="4800600" y="3733800"/>
            <a:ext cx="3124200" cy="263366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dissolve">
                                      <p:cBhvr>
                                        <p:cTn id="7" dur="500"/>
                                        <p:tgtEl>
                                          <p:spTgt spid="798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Effect transition="in" filter="dissolve">
                                      <p:cBhvr>
                                        <p:cTn id="12" dur="500"/>
                                        <p:tgtEl>
                                          <p:spTgt spid="79875">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9875">
                                            <p:txEl>
                                              <p:pRg st="1" end="1"/>
                                            </p:txEl>
                                          </p:spTgt>
                                        </p:tgtEl>
                                        <p:attrNameLst>
                                          <p:attrName>style.visibility</p:attrName>
                                        </p:attrNameLst>
                                      </p:cBhvr>
                                      <p:to>
                                        <p:strVal val="visible"/>
                                      </p:to>
                                    </p:set>
                                    <p:animEffect transition="in" filter="dissolve">
                                      <p:cBhvr>
                                        <p:cTn id="15" dur="500"/>
                                        <p:tgtEl>
                                          <p:spTgt spid="79875">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9875">
                                            <p:txEl>
                                              <p:pRg st="2" end="2"/>
                                            </p:txEl>
                                          </p:spTgt>
                                        </p:tgtEl>
                                        <p:attrNameLst>
                                          <p:attrName>style.visibility</p:attrName>
                                        </p:attrNameLst>
                                      </p:cBhvr>
                                      <p:to>
                                        <p:strVal val="visible"/>
                                      </p:to>
                                    </p:set>
                                    <p:animEffect transition="in" filter="dissolve">
                                      <p:cBhvr>
                                        <p:cTn id="18"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79874"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6172200" y="2895600"/>
            <a:ext cx="2971800" cy="1143000"/>
          </a:xfrm>
        </p:spPr>
        <p:txBody>
          <a:bodyPr/>
          <a:lstStyle/>
          <a:p>
            <a:r>
              <a:rPr lang="en-US" sz="3600"/>
              <a:t>Montesquieu</a:t>
            </a:r>
            <a:br>
              <a:rPr lang="en-US" sz="3600"/>
            </a:br>
            <a:r>
              <a:rPr lang="en-US" sz="3600"/>
              <a:t/>
            </a:r>
            <a:br>
              <a:rPr lang="en-US" sz="3600"/>
            </a:br>
            <a:r>
              <a:rPr lang="en-US" sz="3600"/>
              <a:t>“</a:t>
            </a:r>
            <a:r>
              <a:rPr lang="en-US" sz="3200"/>
              <a:t>The love of democracy is that of equality”</a:t>
            </a:r>
            <a:endParaRPr lang="en-US" sz="3600"/>
          </a:p>
        </p:txBody>
      </p:sp>
      <p:pic>
        <p:nvPicPr>
          <p:cNvPr id="80902" name="Picture 6" descr="Baron de la Brède et de Montesquieu"/>
          <p:cNvPicPr>
            <a:picLocks noChangeAspect="1" noChangeArrowheads="1"/>
          </p:cNvPicPr>
          <p:nvPr/>
        </p:nvPicPr>
        <p:blipFill>
          <a:blip r:embed="rId2"/>
          <a:srcRect/>
          <a:stretch>
            <a:fillRect/>
          </a:stretch>
        </p:blipFill>
        <p:spPr bwMode="auto">
          <a:xfrm>
            <a:off x="-17463" y="0"/>
            <a:ext cx="6234113"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dissolve">
                                      <p:cBhvr>
                                        <p:cTn id="7" dur="5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p:txBody>
          <a:bodyPr/>
          <a:lstStyle/>
          <a:p>
            <a:r>
              <a:rPr lang="en-US"/>
              <a:t>Editor-in-chief of the Encyclopedie (vol. 1 published in 1751)</a:t>
            </a:r>
          </a:p>
          <a:p>
            <a:pPr lvl="1"/>
            <a:r>
              <a:rPr lang="en-US"/>
              <a:t>Extensive compendium of human knowledge</a:t>
            </a:r>
          </a:p>
          <a:p>
            <a:pPr lvl="1"/>
            <a:r>
              <a:rPr lang="en-US"/>
              <a:t>Propagandistic—designed to show up the faults of society and to promote rationalism, science, a respect for natural law, and the need for reform to create social progress</a:t>
            </a:r>
          </a:p>
          <a:p>
            <a:pPr lvl="1"/>
            <a:r>
              <a:rPr lang="en-US"/>
              <a:t>Censored by the Catholic church</a:t>
            </a:r>
          </a:p>
        </p:txBody>
      </p:sp>
      <p:sp>
        <p:nvSpPr>
          <p:cNvPr id="82946" name="Rectangle 2"/>
          <p:cNvSpPr>
            <a:spLocks noGrp="1" noChangeArrowheads="1"/>
          </p:cNvSpPr>
          <p:nvPr>
            <p:ph type="title"/>
          </p:nvPr>
        </p:nvSpPr>
        <p:spPr/>
        <p:txBody>
          <a:bodyPr/>
          <a:lstStyle/>
          <a:p>
            <a:r>
              <a:rPr lang="en-US"/>
              <a:t>Diderot (1713 – 1784)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dissolve">
                                      <p:cBhvr>
                                        <p:cTn id="7" dur="500"/>
                                        <p:tgtEl>
                                          <p:spTgt spid="829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dissolve">
                                      <p:cBhvr>
                                        <p:cTn id="12" dur="500"/>
                                        <p:tgtEl>
                                          <p:spTgt spid="8294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2947">
                                            <p:txEl>
                                              <p:pRg st="1" end="1"/>
                                            </p:txEl>
                                          </p:spTgt>
                                        </p:tgtEl>
                                        <p:attrNameLst>
                                          <p:attrName>style.visibility</p:attrName>
                                        </p:attrNameLst>
                                      </p:cBhvr>
                                      <p:to>
                                        <p:strVal val="visible"/>
                                      </p:to>
                                    </p:set>
                                    <p:animEffect transition="in" filter="dissolve">
                                      <p:cBhvr>
                                        <p:cTn id="15" dur="500"/>
                                        <p:tgtEl>
                                          <p:spTgt spid="8294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2947">
                                            <p:txEl>
                                              <p:pRg st="2" end="2"/>
                                            </p:txEl>
                                          </p:spTgt>
                                        </p:tgtEl>
                                        <p:attrNameLst>
                                          <p:attrName>style.visibility</p:attrName>
                                        </p:attrNameLst>
                                      </p:cBhvr>
                                      <p:to>
                                        <p:strVal val="visible"/>
                                      </p:to>
                                    </p:set>
                                    <p:animEffect transition="in" filter="dissolve">
                                      <p:cBhvr>
                                        <p:cTn id="18" dur="500"/>
                                        <p:tgtEl>
                                          <p:spTgt spid="8294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2947">
                                            <p:txEl>
                                              <p:pRg st="3" end="3"/>
                                            </p:txEl>
                                          </p:spTgt>
                                        </p:tgtEl>
                                        <p:attrNameLst>
                                          <p:attrName>style.visibility</p:attrName>
                                        </p:attrNameLst>
                                      </p:cBhvr>
                                      <p:to>
                                        <p:strVal val="visible"/>
                                      </p:to>
                                    </p:set>
                                    <p:animEffect transition="in" filter="dissolve">
                                      <p:cBhvr>
                                        <p:cTn id="21" dur="500"/>
                                        <p:tgtEl>
                                          <p:spTgt spid="829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P spid="82946"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p:txBody>
          <a:bodyPr/>
          <a:lstStyle/>
          <a:p>
            <a:pPr>
              <a:lnSpc>
                <a:spcPct val="90000"/>
              </a:lnSpc>
            </a:pPr>
            <a:r>
              <a:rPr lang="en-US" sz="2800"/>
              <a:t>Italian jurist</a:t>
            </a:r>
          </a:p>
          <a:p>
            <a:pPr>
              <a:lnSpc>
                <a:spcPct val="90000"/>
              </a:lnSpc>
            </a:pPr>
            <a:r>
              <a:rPr lang="en-US" sz="2800"/>
              <a:t>Three natural laws of justice:</a:t>
            </a:r>
          </a:p>
          <a:p>
            <a:pPr lvl="1">
              <a:lnSpc>
                <a:spcPct val="90000"/>
              </a:lnSpc>
            </a:pPr>
            <a:r>
              <a:rPr lang="en-US" sz="2400"/>
              <a:t>Punishments should be used to deter crimes and reform the criminal</a:t>
            </a:r>
          </a:p>
          <a:p>
            <a:pPr lvl="1">
              <a:lnSpc>
                <a:spcPct val="90000"/>
              </a:lnSpc>
            </a:pPr>
            <a:r>
              <a:rPr lang="en-US" sz="2400"/>
              <a:t>Severe punishment was not necessary for this purpose</a:t>
            </a:r>
          </a:p>
          <a:p>
            <a:pPr lvl="1">
              <a:lnSpc>
                <a:spcPct val="90000"/>
              </a:lnSpc>
            </a:pPr>
            <a:r>
              <a:rPr lang="en-US" sz="2400"/>
              <a:t>Punishment needed to be certain and quick and just</a:t>
            </a:r>
          </a:p>
          <a:p>
            <a:pPr>
              <a:lnSpc>
                <a:spcPct val="90000"/>
              </a:lnSpc>
            </a:pPr>
            <a:r>
              <a:rPr lang="en-US" sz="2800"/>
              <a:t>Advocated the abolition of torture &amp; capital punishment</a:t>
            </a:r>
          </a:p>
          <a:p>
            <a:pPr>
              <a:lnSpc>
                <a:spcPct val="90000"/>
              </a:lnSpc>
            </a:pPr>
            <a:r>
              <a:rPr lang="en-US" sz="2800"/>
              <a:t>Wrote “Crimes &amp; Punishments”</a:t>
            </a:r>
          </a:p>
        </p:txBody>
      </p:sp>
      <p:sp>
        <p:nvSpPr>
          <p:cNvPr id="83970" name="Rectangle 2"/>
          <p:cNvSpPr>
            <a:spLocks noGrp="1" noChangeArrowheads="1"/>
          </p:cNvSpPr>
          <p:nvPr>
            <p:ph type="title"/>
          </p:nvPr>
        </p:nvSpPr>
        <p:spPr/>
        <p:txBody>
          <a:bodyPr/>
          <a:lstStyle/>
          <a:p>
            <a:r>
              <a:rPr lang="en-US"/>
              <a:t>Beccaria (1738 – 1794)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dissolve">
                                      <p:cBhvr>
                                        <p:cTn id="7" dur="500"/>
                                        <p:tgtEl>
                                          <p:spTgt spid="839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dissolve">
                                      <p:cBhvr>
                                        <p:cTn id="12" dur="500"/>
                                        <p:tgtEl>
                                          <p:spTgt spid="839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dissolve">
                                      <p:cBhvr>
                                        <p:cTn id="17" dur="500"/>
                                        <p:tgtEl>
                                          <p:spTgt spid="83971">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83971">
                                            <p:txEl>
                                              <p:pRg st="2" end="2"/>
                                            </p:txEl>
                                          </p:spTgt>
                                        </p:tgtEl>
                                        <p:attrNameLst>
                                          <p:attrName>style.visibility</p:attrName>
                                        </p:attrNameLst>
                                      </p:cBhvr>
                                      <p:to>
                                        <p:strVal val="visible"/>
                                      </p:to>
                                    </p:set>
                                    <p:animEffect transition="in" filter="dissolve">
                                      <p:cBhvr>
                                        <p:cTn id="20" dur="500"/>
                                        <p:tgtEl>
                                          <p:spTgt spid="83971">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83971">
                                            <p:txEl>
                                              <p:pRg st="3" end="3"/>
                                            </p:txEl>
                                          </p:spTgt>
                                        </p:tgtEl>
                                        <p:attrNameLst>
                                          <p:attrName>style.visibility</p:attrName>
                                        </p:attrNameLst>
                                      </p:cBhvr>
                                      <p:to>
                                        <p:strVal val="visible"/>
                                      </p:to>
                                    </p:set>
                                    <p:animEffect transition="in" filter="dissolve">
                                      <p:cBhvr>
                                        <p:cTn id="23" dur="500"/>
                                        <p:tgtEl>
                                          <p:spTgt spid="83971">
                                            <p:txEl>
                                              <p:pRg st="3" end="3"/>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3971">
                                            <p:txEl>
                                              <p:pRg st="4" end="4"/>
                                            </p:txEl>
                                          </p:spTgt>
                                        </p:tgtEl>
                                        <p:attrNameLst>
                                          <p:attrName>style.visibility</p:attrName>
                                        </p:attrNameLst>
                                      </p:cBhvr>
                                      <p:to>
                                        <p:strVal val="visible"/>
                                      </p:to>
                                    </p:set>
                                    <p:animEffect transition="in" filter="dissolve">
                                      <p:cBhvr>
                                        <p:cTn id="26" dur="500"/>
                                        <p:tgtEl>
                                          <p:spTgt spid="8397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3971">
                                            <p:txEl>
                                              <p:pRg st="5" end="5"/>
                                            </p:txEl>
                                          </p:spTgt>
                                        </p:tgtEl>
                                        <p:attrNameLst>
                                          <p:attrName>style.visibility</p:attrName>
                                        </p:attrNameLst>
                                      </p:cBhvr>
                                      <p:to>
                                        <p:strVal val="visible"/>
                                      </p:to>
                                    </p:set>
                                    <p:animEffect transition="in" filter="dissolve">
                                      <p:cBhvr>
                                        <p:cTn id="31" dur="500"/>
                                        <p:tgtEl>
                                          <p:spTgt spid="83971">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3971">
                                            <p:txEl>
                                              <p:pRg st="6" end="6"/>
                                            </p:txEl>
                                          </p:spTgt>
                                        </p:tgtEl>
                                        <p:attrNameLst>
                                          <p:attrName>style.visibility</p:attrName>
                                        </p:attrNameLst>
                                      </p:cBhvr>
                                      <p:to>
                                        <p:strVal val="visible"/>
                                      </p:to>
                                    </p:set>
                                    <p:animEffect transition="in" filter="dissolve">
                                      <p:cBhvr>
                                        <p:cTn id="36" dur="500"/>
                                        <p:tgtEl>
                                          <p:spTgt spid="83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P spid="83970" grpId="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a:xfrm>
            <a:off x="0" y="1752600"/>
            <a:ext cx="3733800" cy="3230563"/>
          </a:xfrm>
        </p:spPr>
        <p:txBody>
          <a:bodyPr/>
          <a:lstStyle/>
          <a:p>
            <a:r>
              <a:rPr lang="en-US" sz="4000"/>
              <a:t>Beccaria</a:t>
            </a:r>
            <a:br>
              <a:rPr lang="en-US" sz="4000"/>
            </a:br>
            <a:r>
              <a:rPr lang="en-US" sz="4000"/>
              <a:t/>
            </a:r>
            <a:br>
              <a:rPr lang="en-US" sz="4000"/>
            </a:br>
            <a:r>
              <a:rPr lang="en-US" sz="4000"/>
              <a:t>“</a:t>
            </a:r>
            <a:r>
              <a:rPr lang="en-US" sz="3200"/>
              <a:t>For a punishment to be just it should consist of only such gradations of intensity as suffice to deter men from committing crimes”</a:t>
            </a:r>
            <a:r>
              <a:rPr lang="en-US" sz="4000"/>
              <a:t> </a:t>
            </a:r>
          </a:p>
        </p:txBody>
      </p:sp>
      <p:pic>
        <p:nvPicPr>
          <p:cNvPr id="84998" name="Picture 6" descr="Portrait of Beccaria"/>
          <p:cNvPicPr>
            <a:picLocks noChangeAspect="1" noChangeArrowheads="1"/>
          </p:cNvPicPr>
          <p:nvPr/>
        </p:nvPicPr>
        <p:blipFill>
          <a:blip r:embed="rId2"/>
          <a:srcRect/>
          <a:stretch>
            <a:fillRect/>
          </a:stretch>
        </p:blipFill>
        <p:spPr bwMode="auto">
          <a:xfrm>
            <a:off x="3776663" y="0"/>
            <a:ext cx="5367337"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4996"/>
                                        </p:tgtEl>
                                        <p:attrNameLst>
                                          <p:attrName>style.visibility</p:attrName>
                                        </p:attrNameLst>
                                      </p:cBhvr>
                                      <p:to>
                                        <p:strVal val="visible"/>
                                      </p:to>
                                    </p:set>
                                    <p:animEffect transition="in" filter="dissolve">
                                      <p:cBhvr>
                                        <p:cTn id="7" dur="5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457200" y="3276600"/>
            <a:ext cx="8229600" cy="3276600"/>
          </a:xfrm>
        </p:spPr>
        <p:txBody>
          <a:bodyPr/>
          <a:lstStyle/>
          <a:p>
            <a:r>
              <a:rPr lang="en-US"/>
              <a:t>Physiocrats:  a group of economic thinkers who believed in the existence of natural economic laws.</a:t>
            </a:r>
          </a:p>
          <a:p>
            <a:pPr lvl="1"/>
            <a:r>
              <a:rPr lang="en-US"/>
              <a:t>Economic harmony would result when these natural laws were left alone to operate freely </a:t>
            </a:r>
          </a:p>
          <a:p>
            <a:pPr lvl="1"/>
            <a:r>
              <a:rPr lang="en-US"/>
              <a:t>Called for a laissez-faire economy</a:t>
            </a:r>
          </a:p>
          <a:p>
            <a:pPr lvl="1"/>
            <a:endParaRPr lang="en-US"/>
          </a:p>
        </p:txBody>
      </p:sp>
      <p:sp>
        <p:nvSpPr>
          <p:cNvPr id="87042" name="Rectangle 2"/>
          <p:cNvSpPr>
            <a:spLocks noGrp="1" noChangeArrowheads="1"/>
          </p:cNvSpPr>
          <p:nvPr>
            <p:ph type="title"/>
          </p:nvPr>
        </p:nvSpPr>
        <p:spPr>
          <a:xfrm>
            <a:off x="381000" y="0"/>
            <a:ext cx="8229600" cy="1143000"/>
          </a:xfrm>
        </p:spPr>
        <p:txBody>
          <a:bodyPr/>
          <a:lstStyle/>
          <a:p>
            <a:r>
              <a:rPr lang="en-US"/>
              <a:t>Economic Reformers</a:t>
            </a:r>
          </a:p>
        </p:txBody>
      </p:sp>
      <p:pic>
        <p:nvPicPr>
          <p:cNvPr id="87044" name="Picture 4" descr="MCj02512290000[1]"/>
          <p:cNvPicPr>
            <a:picLocks noChangeAspect="1" noChangeArrowheads="1"/>
          </p:cNvPicPr>
          <p:nvPr/>
        </p:nvPicPr>
        <p:blipFill>
          <a:blip r:embed="rId2"/>
          <a:srcRect/>
          <a:stretch>
            <a:fillRect/>
          </a:stretch>
        </p:blipFill>
        <p:spPr bwMode="auto">
          <a:xfrm>
            <a:off x="3733800" y="1143000"/>
            <a:ext cx="1436688" cy="2057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dissolve">
                                      <p:cBhvr>
                                        <p:cTn id="7" dur="500"/>
                                        <p:tgtEl>
                                          <p:spTgt spid="870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Effect transition="in" filter="dissolve">
                                      <p:cBhvr>
                                        <p:cTn id="12" dur="500"/>
                                        <p:tgtEl>
                                          <p:spTgt spid="8704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7043">
                                            <p:txEl>
                                              <p:pRg st="1" end="1"/>
                                            </p:txEl>
                                          </p:spTgt>
                                        </p:tgtEl>
                                        <p:attrNameLst>
                                          <p:attrName>style.visibility</p:attrName>
                                        </p:attrNameLst>
                                      </p:cBhvr>
                                      <p:to>
                                        <p:strVal val="visible"/>
                                      </p:to>
                                    </p:set>
                                    <p:animEffect transition="in" filter="dissolve">
                                      <p:cBhvr>
                                        <p:cTn id="15" dur="500"/>
                                        <p:tgtEl>
                                          <p:spTgt spid="8704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7043">
                                            <p:txEl>
                                              <p:pRg st="2" end="2"/>
                                            </p:txEl>
                                          </p:spTgt>
                                        </p:tgtEl>
                                        <p:attrNameLst>
                                          <p:attrName>style.visibility</p:attrName>
                                        </p:attrNameLst>
                                      </p:cBhvr>
                                      <p:to>
                                        <p:strVal val="visible"/>
                                      </p:to>
                                    </p:set>
                                    <p:animEffect transition="in" filter="dissolve">
                                      <p:cBhvr>
                                        <p:cTn id="18"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P spid="87042"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914400" y="3200400"/>
            <a:ext cx="8229600" cy="2286000"/>
          </a:xfrm>
        </p:spPr>
        <p:txBody>
          <a:bodyPr/>
          <a:lstStyle/>
          <a:p>
            <a:r>
              <a:rPr lang="en-US"/>
              <a:t>Leader of the physiocrats</a:t>
            </a:r>
          </a:p>
          <a:p>
            <a:r>
              <a:rPr lang="en-US"/>
              <a:t>Believed that agriculture was the basis of a country’s economy.</a:t>
            </a:r>
          </a:p>
          <a:p>
            <a:r>
              <a:rPr lang="en-US"/>
              <a:t>Fierce attack on mercantilism</a:t>
            </a:r>
          </a:p>
        </p:txBody>
      </p:sp>
      <p:sp>
        <p:nvSpPr>
          <p:cNvPr id="88066" name="Rectangle 2"/>
          <p:cNvSpPr>
            <a:spLocks noGrp="1" noChangeArrowheads="1"/>
          </p:cNvSpPr>
          <p:nvPr>
            <p:ph type="title"/>
          </p:nvPr>
        </p:nvSpPr>
        <p:spPr>
          <a:xfrm>
            <a:off x="3886200" y="990600"/>
            <a:ext cx="3048000" cy="1143000"/>
          </a:xfrm>
        </p:spPr>
        <p:txBody>
          <a:bodyPr/>
          <a:lstStyle/>
          <a:p>
            <a:r>
              <a:rPr lang="en-US"/>
              <a:t>Quesnay</a:t>
            </a:r>
          </a:p>
        </p:txBody>
      </p:sp>
      <p:pic>
        <p:nvPicPr>
          <p:cNvPr id="88068" name="Picture 4" descr="MCj01978680000[1]"/>
          <p:cNvPicPr>
            <a:picLocks noChangeAspect="1" noChangeArrowheads="1"/>
          </p:cNvPicPr>
          <p:nvPr/>
        </p:nvPicPr>
        <p:blipFill>
          <a:blip r:embed="rId2"/>
          <a:srcRect/>
          <a:stretch>
            <a:fillRect/>
          </a:stretch>
        </p:blipFill>
        <p:spPr bwMode="auto">
          <a:xfrm>
            <a:off x="685800" y="685800"/>
            <a:ext cx="2308225" cy="187483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dissolve">
                                      <p:cBhvr>
                                        <p:cTn id="7" dur="500"/>
                                        <p:tgtEl>
                                          <p:spTgt spid="880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dissolve">
                                      <p:cBhvr>
                                        <p:cTn id="12" dur="500"/>
                                        <p:tgtEl>
                                          <p:spTgt spid="880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dissolve">
                                      <p:cBhvr>
                                        <p:cTn id="17" dur="500"/>
                                        <p:tgtEl>
                                          <p:spTgt spid="880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8067">
                                            <p:txEl>
                                              <p:pRg st="2" end="2"/>
                                            </p:txEl>
                                          </p:spTgt>
                                        </p:tgtEl>
                                        <p:attrNameLst>
                                          <p:attrName>style.visibility</p:attrName>
                                        </p:attrNameLst>
                                      </p:cBhvr>
                                      <p:to>
                                        <p:strVal val="visible"/>
                                      </p:to>
                                    </p:set>
                                    <p:animEffect transition="in" filter="dissolve">
                                      <p:cBhvr>
                                        <p:cTn id="22" dur="500"/>
                                        <p:tgtEl>
                                          <p:spTgt spid="88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P spid="8806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533400" y="2362200"/>
            <a:ext cx="8229600" cy="3276600"/>
          </a:xfrm>
        </p:spPr>
        <p:txBody>
          <a:bodyPr/>
          <a:lstStyle/>
          <a:p>
            <a:r>
              <a:rPr lang="en-US"/>
              <a:t>Bacon (English 1561-1626)</a:t>
            </a:r>
          </a:p>
          <a:p>
            <a:r>
              <a:rPr lang="en-US"/>
              <a:t>Descartes (French 1596-1650)</a:t>
            </a:r>
          </a:p>
          <a:p>
            <a:r>
              <a:rPr lang="en-US"/>
              <a:t>Locke (English 1632-1704)    </a:t>
            </a:r>
          </a:p>
          <a:p>
            <a:r>
              <a:rPr lang="en-US"/>
              <a:t>**All rejected mysticism &amp; earlier science</a:t>
            </a:r>
          </a:p>
          <a:p>
            <a:r>
              <a:rPr lang="en-US"/>
              <a:t>**All asked for proof of knowledge</a:t>
            </a:r>
          </a:p>
        </p:txBody>
      </p:sp>
      <p:sp>
        <p:nvSpPr>
          <p:cNvPr id="34818" name="Rectangle 2"/>
          <p:cNvSpPr>
            <a:spLocks noGrp="1" noChangeArrowheads="1"/>
          </p:cNvSpPr>
          <p:nvPr>
            <p:ph type="title"/>
          </p:nvPr>
        </p:nvSpPr>
        <p:spPr>
          <a:xfrm>
            <a:off x="457200" y="533400"/>
            <a:ext cx="8229600" cy="1143000"/>
          </a:xfrm>
        </p:spPr>
        <p:txBody>
          <a:bodyPr>
            <a:normAutofit fontScale="90000"/>
          </a:bodyPr>
          <a:lstStyle/>
          <a:p>
            <a:r>
              <a:rPr lang="en-US" sz="4000"/>
              <a:t>Leaders of the Scientific Revolution </a:t>
            </a:r>
          </a:p>
        </p:txBody>
      </p:sp>
      <p:pic>
        <p:nvPicPr>
          <p:cNvPr id="34821" name="Picture 5" descr="MCj02346250000[1]"/>
          <p:cNvPicPr>
            <a:picLocks noChangeAspect="1" noChangeArrowheads="1"/>
          </p:cNvPicPr>
          <p:nvPr/>
        </p:nvPicPr>
        <p:blipFill>
          <a:blip r:embed="rId2"/>
          <a:srcRect/>
          <a:stretch>
            <a:fillRect/>
          </a:stretch>
        </p:blipFill>
        <p:spPr bwMode="auto">
          <a:xfrm>
            <a:off x="7086600" y="1981200"/>
            <a:ext cx="1631950" cy="182086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dissolve">
                                      <p:cBhvr>
                                        <p:cTn id="12" dur="500"/>
                                        <p:tgtEl>
                                          <p:spTgt spid="348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dissolve">
                                      <p:cBhvr>
                                        <p:cTn id="17" dur="500"/>
                                        <p:tgtEl>
                                          <p:spTgt spid="348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4819">
                                            <p:txEl>
                                              <p:pRg st="2" end="2"/>
                                            </p:txEl>
                                          </p:spTgt>
                                        </p:tgtEl>
                                        <p:attrNameLst>
                                          <p:attrName>style.visibility</p:attrName>
                                        </p:attrNameLst>
                                      </p:cBhvr>
                                      <p:to>
                                        <p:strVal val="visible"/>
                                      </p:to>
                                    </p:set>
                                    <p:animEffect transition="in" filter="dissolve">
                                      <p:cBhvr>
                                        <p:cTn id="22" dur="500"/>
                                        <p:tgtEl>
                                          <p:spTgt spid="348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4819">
                                            <p:txEl>
                                              <p:pRg st="3" end="3"/>
                                            </p:txEl>
                                          </p:spTgt>
                                        </p:tgtEl>
                                        <p:attrNameLst>
                                          <p:attrName>style.visibility</p:attrName>
                                        </p:attrNameLst>
                                      </p:cBhvr>
                                      <p:to>
                                        <p:strVal val="visible"/>
                                      </p:to>
                                    </p:set>
                                    <p:animEffect transition="in" filter="dissolve">
                                      <p:cBhvr>
                                        <p:cTn id="27" dur="500"/>
                                        <p:tgtEl>
                                          <p:spTgt spid="348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4819">
                                            <p:txEl>
                                              <p:pRg st="4" end="4"/>
                                            </p:txEl>
                                          </p:spTgt>
                                        </p:tgtEl>
                                        <p:attrNameLst>
                                          <p:attrName>style.visibility</p:attrName>
                                        </p:attrNameLst>
                                      </p:cBhvr>
                                      <p:to>
                                        <p:strVal val="visible"/>
                                      </p:to>
                                    </p:set>
                                    <p:animEffect transition="in" filter="dissolve">
                                      <p:cBhvr>
                                        <p:cTn id="32" dur="5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18"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9093" name="Picture 5" descr="Portrait of F. Quesnay"/>
          <p:cNvPicPr>
            <a:picLocks noChangeAspect="1" noChangeArrowheads="1"/>
          </p:cNvPicPr>
          <p:nvPr/>
        </p:nvPicPr>
        <p:blipFill>
          <a:blip r:embed="rId2"/>
          <a:srcRect/>
          <a:stretch>
            <a:fillRect/>
          </a:stretch>
        </p:blipFill>
        <p:spPr bwMode="auto">
          <a:xfrm>
            <a:off x="0" y="0"/>
            <a:ext cx="6818313" cy="6858000"/>
          </a:xfrm>
          <a:prstGeom prst="rect">
            <a:avLst/>
          </a:prstGeom>
          <a:noFill/>
        </p:spPr>
      </p:pic>
      <p:sp>
        <p:nvSpPr>
          <p:cNvPr id="89090" name="Rectangle 2"/>
          <p:cNvSpPr>
            <a:spLocks noGrp="1" noChangeArrowheads="1"/>
          </p:cNvSpPr>
          <p:nvPr>
            <p:ph type="title"/>
          </p:nvPr>
        </p:nvSpPr>
        <p:spPr>
          <a:xfrm>
            <a:off x="5486400" y="381000"/>
            <a:ext cx="3352800" cy="5029200"/>
          </a:xfrm>
        </p:spPr>
        <p:txBody>
          <a:bodyPr/>
          <a:lstStyle/>
          <a:p>
            <a:r>
              <a:rPr lang="en-US"/>
              <a:t>Quesnay</a:t>
            </a:r>
            <a:br>
              <a:rPr lang="en-US"/>
            </a:br>
            <a:r>
              <a:rPr lang="en-US"/>
              <a:t/>
            </a:r>
            <a:br>
              <a:rPr lang="en-US"/>
            </a:br>
            <a:r>
              <a:rPr lang="en-US" sz="3200"/>
              <a:t>“Let it be, let it pass”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ssolve">
                                      <p:cBhvr>
                                        <p:cTn id="7" dur="5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a:xfrm>
            <a:off x="457200" y="1600200"/>
            <a:ext cx="8229600" cy="5257800"/>
          </a:xfrm>
        </p:spPr>
        <p:txBody>
          <a:bodyPr/>
          <a:lstStyle/>
          <a:p>
            <a:r>
              <a:rPr lang="en-US"/>
              <a:t>Father of Modern Capitalism/Laissez-Faire</a:t>
            </a:r>
          </a:p>
          <a:p>
            <a:pPr lvl="1"/>
            <a:r>
              <a:rPr lang="en-US"/>
              <a:t>argued against the protection of home industries by imposing tariffs</a:t>
            </a:r>
          </a:p>
          <a:p>
            <a:pPr lvl="1"/>
            <a:r>
              <a:rPr lang="en-US"/>
              <a:t>Argued that in the long run it would be to the nation’s advantage not to restrict imports by tariffs.</a:t>
            </a:r>
          </a:p>
          <a:p>
            <a:r>
              <a:rPr lang="en-US"/>
              <a:t>Government interference justified only for the purpose of defense or to extend or protect the rights and liberties of citizens</a:t>
            </a:r>
          </a:p>
          <a:p>
            <a:r>
              <a:rPr lang="en-US"/>
              <a:t>Wanted funding of public education.</a:t>
            </a:r>
          </a:p>
        </p:txBody>
      </p:sp>
      <p:sp>
        <p:nvSpPr>
          <p:cNvPr id="90114" name="Rectangle 2"/>
          <p:cNvSpPr>
            <a:spLocks noGrp="1" noChangeArrowheads="1"/>
          </p:cNvSpPr>
          <p:nvPr>
            <p:ph type="title"/>
          </p:nvPr>
        </p:nvSpPr>
        <p:spPr/>
        <p:txBody>
          <a:bodyPr/>
          <a:lstStyle/>
          <a:p>
            <a:r>
              <a:rPr lang="en-US"/>
              <a:t>Adam Smith (1727 – 1790)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dissolve">
                                      <p:cBhvr>
                                        <p:cTn id="7" dur="500"/>
                                        <p:tgtEl>
                                          <p:spTgt spid="901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dissolve">
                                      <p:cBhvr>
                                        <p:cTn id="12" dur="500"/>
                                        <p:tgtEl>
                                          <p:spTgt spid="90115">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0115">
                                            <p:txEl>
                                              <p:pRg st="1" end="1"/>
                                            </p:txEl>
                                          </p:spTgt>
                                        </p:tgtEl>
                                        <p:attrNameLst>
                                          <p:attrName>style.visibility</p:attrName>
                                        </p:attrNameLst>
                                      </p:cBhvr>
                                      <p:to>
                                        <p:strVal val="visible"/>
                                      </p:to>
                                    </p:set>
                                    <p:animEffect transition="in" filter="dissolve">
                                      <p:cBhvr>
                                        <p:cTn id="15" dur="500"/>
                                        <p:tgtEl>
                                          <p:spTgt spid="90115">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0115">
                                            <p:txEl>
                                              <p:pRg st="2" end="2"/>
                                            </p:txEl>
                                          </p:spTgt>
                                        </p:tgtEl>
                                        <p:attrNameLst>
                                          <p:attrName>style.visibility</p:attrName>
                                        </p:attrNameLst>
                                      </p:cBhvr>
                                      <p:to>
                                        <p:strVal val="visible"/>
                                      </p:to>
                                    </p:set>
                                    <p:animEffect transition="in" filter="dissolve">
                                      <p:cBhvr>
                                        <p:cTn id="18" dur="500"/>
                                        <p:tgtEl>
                                          <p:spTgt spid="9011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90115">
                                            <p:txEl>
                                              <p:pRg st="3" end="3"/>
                                            </p:txEl>
                                          </p:spTgt>
                                        </p:tgtEl>
                                        <p:attrNameLst>
                                          <p:attrName>style.visibility</p:attrName>
                                        </p:attrNameLst>
                                      </p:cBhvr>
                                      <p:to>
                                        <p:strVal val="visible"/>
                                      </p:to>
                                    </p:set>
                                    <p:animEffect transition="in" filter="dissolve">
                                      <p:cBhvr>
                                        <p:cTn id="23" dur="500"/>
                                        <p:tgtEl>
                                          <p:spTgt spid="9011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0115">
                                            <p:txEl>
                                              <p:pRg st="4" end="4"/>
                                            </p:txEl>
                                          </p:spTgt>
                                        </p:tgtEl>
                                        <p:attrNameLst>
                                          <p:attrName>style.visibility</p:attrName>
                                        </p:attrNameLst>
                                      </p:cBhvr>
                                      <p:to>
                                        <p:strVal val="visible"/>
                                      </p:to>
                                    </p:set>
                                    <p:animEffect transition="in" filter="dissolve">
                                      <p:cBhvr>
                                        <p:cTn id="28" dur="500"/>
                                        <p:tgtEl>
                                          <p:spTgt spid="90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P spid="90114"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457200" y="1143000"/>
            <a:ext cx="8229600" cy="5410200"/>
          </a:xfrm>
        </p:spPr>
        <p:txBody>
          <a:bodyPr/>
          <a:lstStyle/>
          <a:p>
            <a:pPr>
              <a:lnSpc>
                <a:spcPct val="90000"/>
              </a:lnSpc>
            </a:pPr>
            <a:r>
              <a:rPr lang="en-US"/>
              <a:t>Every individual...generally, indeed, neither intends to promote the public interest, nor knows how much he is promoting it. By preferring the support of domestic to that of foreign industry he intends only his own security; and by directing that industry in such a manner as its produce may be of the greatest value, he intends only his own gain, and he is in this, as in many other cases, led by an invisible hand to promote an end which was no part of his intention. </a:t>
            </a:r>
          </a:p>
        </p:txBody>
      </p:sp>
      <p:sp>
        <p:nvSpPr>
          <p:cNvPr id="93186" name="Rectangle 2"/>
          <p:cNvSpPr>
            <a:spLocks noGrp="1" noChangeArrowheads="1"/>
          </p:cNvSpPr>
          <p:nvPr>
            <p:ph type="title"/>
          </p:nvPr>
        </p:nvSpPr>
        <p:spPr>
          <a:xfrm>
            <a:off x="457200" y="0"/>
            <a:ext cx="8229600" cy="1143000"/>
          </a:xfrm>
        </p:spPr>
        <p:txBody>
          <a:bodyPr/>
          <a:lstStyle/>
          <a:p>
            <a:r>
              <a:rPr lang="en-US"/>
              <a:t>Most Famous Quote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dissolve">
                                      <p:cBhvr>
                                        <p:cTn id="7" dur="500"/>
                                        <p:tgtEl>
                                          <p:spTgt spid="931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Effect transition="in" filter="dissolve">
                                      <p:cBhvr>
                                        <p:cTn id="12" dur="500"/>
                                        <p:tgtEl>
                                          <p:spTgt spid="931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P spid="93186" grpId="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6172200" y="274638"/>
            <a:ext cx="2514600" cy="5592762"/>
          </a:xfrm>
        </p:spPr>
        <p:txBody>
          <a:bodyPr/>
          <a:lstStyle/>
          <a:p>
            <a:r>
              <a:rPr lang="en-US"/>
              <a:t>Adam Smith</a:t>
            </a:r>
            <a:br>
              <a:rPr lang="en-US"/>
            </a:br>
            <a:r>
              <a:rPr lang="en-US"/>
              <a:t/>
            </a:r>
            <a:br>
              <a:rPr lang="en-US"/>
            </a:br>
            <a:endParaRPr lang="en-US"/>
          </a:p>
        </p:txBody>
      </p:sp>
      <p:pic>
        <p:nvPicPr>
          <p:cNvPr id="91142" name="Picture 6" descr="smith"/>
          <p:cNvPicPr>
            <a:picLocks noChangeAspect="1" noChangeArrowheads="1"/>
          </p:cNvPicPr>
          <p:nvPr/>
        </p:nvPicPr>
        <p:blipFill>
          <a:blip r:embed="rId2"/>
          <a:srcRect/>
          <a:stretch>
            <a:fillRect/>
          </a:stretch>
        </p:blipFill>
        <p:spPr bwMode="auto">
          <a:xfrm>
            <a:off x="0" y="0"/>
            <a:ext cx="5407025" cy="6858000"/>
          </a:xfrm>
          <a:prstGeom prst="rect">
            <a:avLst/>
          </a:prstGeom>
          <a:noFill/>
        </p:spPr>
      </p:pic>
      <p:pic>
        <p:nvPicPr>
          <p:cNvPr id="91143" name="Picture 7" descr="MCj02817100000[1]"/>
          <p:cNvPicPr>
            <a:picLocks noChangeAspect="1" noChangeArrowheads="1"/>
          </p:cNvPicPr>
          <p:nvPr/>
        </p:nvPicPr>
        <p:blipFill>
          <a:blip r:embed="rId3"/>
          <a:srcRect/>
          <a:stretch>
            <a:fillRect/>
          </a:stretch>
        </p:blipFill>
        <p:spPr bwMode="auto">
          <a:xfrm>
            <a:off x="6781800" y="3657600"/>
            <a:ext cx="1319213" cy="182086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dissolve">
                                      <p:cBhvr>
                                        <p:cTn id="7" dur="5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457200" y="1447800"/>
            <a:ext cx="8229600" cy="5257800"/>
          </a:xfrm>
        </p:spPr>
        <p:txBody>
          <a:bodyPr/>
          <a:lstStyle/>
          <a:p>
            <a:r>
              <a:rPr lang="en-US"/>
              <a:t>Ideas of enlightenment thinkers became popular with some absolute monarchs</a:t>
            </a:r>
          </a:p>
          <a:p>
            <a:r>
              <a:rPr lang="en-US"/>
              <a:t>Monarchs tried to justify their despotic rule by claiming that they were governing in the interests of the people.</a:t>
            </a:r>
          </a:p>
          <a:p>
            <a:r>
              <a:rPr lang="en-US"/>
              <a:t>Some enlightened despots really did care about the condition of the people are were willing to offer limited reforms as long as the reforms did not jeopardize their power.</a:t>
            </a:r>
          </a:p>
        </p:txBody>
      </p:sp>
      <p:sp>
        <p:nvSpPr>
          <p:cNvPr id="94210" name="Rectangle 2"/>
          <p:cNvSpPr>
            <a:spLocks noGrp="1" noChangeArrowheads="1"/>
          </p:cNvSpPr>
          <p:nvPr>
            <p:ph type="title"/>
          </p:nvPr>
        </p:nvSpPr>
        <p:spPr/>
        <p:txBody>
          <a:bodyPr/>
          <a:lstStyle/>
          <a:p>
            <a:r>
              <a:rPr lang="en-US"/>
              <a:t>Enlightened Absolutism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dissolve">
                                      <p:cBhvr>
                                        <p:cTn id="7" dur="5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dissolve">
                                      <p:cBhvr>
                                        <p:cTn id="12" dur="500"/>
                                        <p:tgtEl>
                                          <p:spTgt spid="94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dissolve">
                                      <p:cBhvr>
                                        <p:cTn id="17" dur="500"/>
                                        <p:tgtEl>
                                          <p:spTgt spid="942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4211">
                                            <p:txEl>
                                              <p:pRg st="2" end="2"/>
                                            </p:txEl>
                                          </p:spTgt>
                                        </p:tgtEl>
                                        <p:attrNameLst>
                                          <p:attrName>style.visibility</p:attrName>
                                        </p:attrNameLst>
                                      </p:cBhvr>
                                      <p:to>
                                        <p:strVal val="visible"/>
                                      </p:to>
                                    </p:set>
                                    <p:animEffect transition="in" filter="dissolve">
                                      <p:cBhvr>
                                        <p:cTn id="22" dur="500"/>
                                        <p:tgtEl>
                                          <p:spTgt spid="94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P spid="94210" grpId="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p:txBody>
          <a:bodyPr/>
          <a:lstStyle/>
          <a:p>
            <a:r>
              <a:rPr lang="en-US"/>
              <a:t>Enlightened Monarchs included:</a:t>
            </a:r>
          </a:p>
          <a:p>
            <a:pPr lvl="1"/>
            <a:r>
              <a:rPr lang="en-US"/>
              <a:t> Frederick II (the Great) of Prussia</a:t>
            </a:r>
          </a:p>
          <a:p>
            <a:pPr lvl="1"/>
            <a:r>
              <a:rPr lang="en-US"/>
              <a:t>Catherine II (the Great) of Russia</a:t>
            </a:r>
          </a:p>
          <a:p>
            <a:pPr lvl="1"/>
            <a:r>
              <a:rPr lang="en-US"/>
              <a:t>Joseph II of Austria</a:t>
            </a:r>
          </a:p>
          <a:p>
            <a:r>
              <a:rPr lang="en-US"/>
              <a:t>All of these monarchs sought to provide educational opportunities, hospitals, and cultural opportunities to at least some portion of their population.</a:t>
            </a:r>
          </a:p>
        </p:txBody>
      </p:sp>
      <p:sp>
        <p:nvSpPr>
          <p:cNvPr id="95234" name="Rectangle 2"/>
          <p:cNvSpPr>
            <a:spLocks noGrp="1" noChangeArrowheads="1"/>
          </p:cNvSpPr>
          <p:nvPr>
            <p:ph type="title"/>
          </p:nvPr>
        </p:nvSpPr>
        <p:spPr>
          <a:xfrm>
            <a:off x="914400" y="304800"/>
            <a:ext cx="5715000" cy="1143000"/>
          </a:xfrm>
        </p:spPr>
        <p:txBody>
          <a:bodyPr/>
          <a:lstStyle/>
          <a:p>
            <a:r>
              <a:rPr lang="en-US"/>
              <a:t>Enlightened Monarchs</a:t>
            </a:r>
          </a:p>
        </p:txBody>
      </p:sp>
      <p:pic>
        <p:nvPicPr>
          <p:cNvPr id="95237" name="Picture 5" descr="MMj03544710000[1]"/>
          <p:cNvPicPr>
            <a:picLocks noChangeAspect="1" noChangeArrowheads="1" noCrop="1"/>
          </p:cNvPicPr>
          <p:nvPr/>
        </p:nvPicPr>
        <p:blipFill>
          <a:blip r:embed="rId2"/>
          <a:srcRect/>
          <a:stretch>
            <a:fillRect/>
          </a:stretch>
        </p:blipFill>
        <p:spPr bwMode="auto">
          <a:xfrm>
            <a:off x="7315200" y="381000"/>
            <a:ext cx="1438275" cy="1905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dissolve">
                                      <p:cBhvr>
                                        <p:cTn id="7" dur="500"/>
                                        <p:tgtEl>
                                          <p:spTgt spid="952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dissolve">
                                      <p:cBhvr>
                                        <p:cTn id="12" dur="500"/>
                                        <p:tgtEl>
                                          <p:spTgt spid="95235">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5235">
                                            <p:txEl>
                                              <p:pRg st="1" end="1"/>
                                            </p:txEl>
                                          </p:spTgt>
                                        </p:tgtEl>
                                        <p:attrNameLst>
                                          <p:attrName>style.visibility</p:attrName>
                                        </p:attrNameLst>
                                      </p:cBhvr>
                                      <p:to>
                                        <p:strVal val="visible"/>
                                      </p:to>
                                    </p:set>
                                    <p:animEffect transition="in" filter="dissolve">
                                      <p:cBhvr>
                                        <p:cTn id="15" dur="500"/>
                                        <p:tgtEl>
                                          <p:spTgt spid="95235">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5235">
                                            <p:txEl>
                                              <p:pRg st="2" end="2"/>
                                            </p:txEl>
                                          </p:spTgt>
                                        </p:tgtEl>
                                        <p:attrNameLst>
                                          <p:attrName>style.visibility</p:attrName>
                                        </p:attrNameLst>
                                      </p:cBhvr>
                                      <p:to>
                                        <p:strVal val="visible"/>
                                      </p:to>
                                    </p:set>
                                    <p:animEffect transition="in" filter="dissolve">
                                      <p:cBhvr>
                                        <p:cTn id="18" dur="500"/>
                                        <p:tgtEl>
                                          <p:spTgt spid="95235">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5235">
                                            <p:txEl>
                                              <p:pRg st="3" end="3"/>
                                            </p:txEl>
                                          </p:spTgt>
                                        </p:tgtEl>
                                        <p:attrNameLst>
                                          <p:attrName>style.visibility</p:attrName>
                                        </p:attrNameLst>
                                      </p:cBhvr>
                                      <p:to>
                                        <p:strVal val="visible"/>
                                      </p:to>
                                    </p:set>
                                    <p:animEffect transition="in" filter="dissolve">
                                      <p:cBhvr>
                                        <p:cTn id="21" dur="500"/>
                                        <p:tgtEl>
                                          <p:spTgt spid="9523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5235">
                                            <p:txEl>
                                              <p:pRg st="4" end="4"/>
                                            </p:txEl>
                                          </p:spTgt>
                                        </p:tgtEl>
                                        <p:attrNameLst>
                                          <p:attrName>style.visibility</p:attrName>
                                        </p:attrNameLst>
                                      </p:cBhvr>
                                      <p:to>
                                        <p:strVal val="visible"/>
                                      </p:to>
                                    </p:set>
                                    <p:animEffect transition="in" filter="dissolve">
                                      <p:cBhvr>
                                        <p:cTn id="26" dur="500"/>
                                        <p:tgtEl>
                                          <p:spTgt spid="95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P spid="95234" grpId="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6261" name="Picture 5" descr="Frederick II"/>
          <p:cNvPicPr>
            <a:picLocks noChangeAspect="1" noChangeArrowheads="1"/>
          </p:cNvPicPr>
          <p:nvPr/>
        </p:nvPicPr>
        <p:blipFill>
          <a:blip r:embed="rId2"/>
          <a:srcRect/>
          <a:stretch>
            <a:fillRect/>
          </a:stretch>
        </p:blipFill>
        <p:spPr bwMode="auto">
          <a:xfrm>
            <a:off x="990600" y="0"/>
            <a:ext cx="8153400" cy="6945313"/>
          </a:xfrm>
          <a:prstGeom prst="rect">
            <a:avLst/>
          </a:prstGeom>
          <a:noFill/>
        </p:spPr>
      </p:pic>
      <p:sp>
        <p:nvSpPr>
          <p:cNvPr id="96258" name="Rectangle 2"/>
          <p:cNvSpPr>
            <a:spLocks noGrp="1" noChangeArrowheads="1"/>
          </p:cNvSpPr>
          <p:nvPr>
            <p:ph type="title"/>
          </p:nvPr>
        </p:nvSpPr>
        <p:spPr>
          <a:xfrm>
            <a:off x="0" y="4419600"/>
            <a:ext cx="3505200" cy="1143000"/>
          </a:xfrm>
        </p:spPr>
        <p:txBody>
          <a:bodyPr/>
          <a:lstStyle/>
          <a:p>
            <a:r>
              <a:rPr lang="en-US"/>
              <a:t>Frederick II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dissolve">
                                      <p:cBhvr>
                                        <p:cTn id="7" dur="500"/>
                                        <p:tgtEl>
                                          <p:spTgt spid="96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181600" y="1905000"/>
            <a:ext cx="3581400" cy="1143000"/>
          </a:xfrm>
        </p:spPr>
        <p:txBody>
          <a:bodyPr/>
          <a:lstStyle/>
          <a:p>
            <a:r>
              <a:rPr lang="en-US"/>
              <a:t>Catherine II</a:t>
            </a:r>
          </a:p>
        </p:txBody>
      </p:sp>
      <p:pic>
        <p:nvPicPr>
          <p:cNvPr id="97285" name="Picture 5" descr="Catherine"/>
          <p:cNvPicPr>
            <a:picLocks noChangeAspect="1" noChangeArrowheads="1"/>
          </p:cNvPicPr>
          <p:nvPr/>
        </p:nvPicPr>
        <p:blipFill>
          <a:blip r:embed="rId2"/>
          <a:srcRect/>
          <a:stretch>
            <a:fillRect/>
          </a:stretch>
        </p:blipFill>
        <p:spPr bwMode="auto">
          <a:xfrm>
            <a:off x="0" y="0"/>
            <a:ext cx="4840288"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dissolve">
                                      <p:cBhvr>
                                        <p:cTn id="7" dur="500"/>
                                        <p:tgtEl>
                                          <p:spTgt spid="97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8" name="Rectangle 4"/>
          <p:cNvSpPr>
            <a:spLocks noGrp="1" noChangeArrowheads="1"/>
          </p:cNvSpPr>
          <p:nvPr>
            <p:ph type="title"/>
          </p:nvPr>
        </p:nvSpPr>
        <p:spPr>
          <a:xfrm>
            <a:off x="5181600" y="2438400"/>
            <a:ext cx="2743200" cy="1143000"/>
          </a:xfrm>
        </p:spPr>
        <p:txBody>
          <a:bodyPr/>
          <a:lstStyle/>
          <a:p>
            <a:r>
              <a:rPr lang="en-US"/>
              <a:t>Joseph II</a:t>
            </a:r>
          </a:p>
        </p:txBody>
      </p:sp>
      <p:pic>
        <p:nvPicPr>
          <p:cNvPr id="98310" name="Picture 6" descr="Holy Roman Emperor Joseph II">
            <a:hlinkClick r:id="rId2" tooltip="Holy Roman Emperor Joseph II"/>
          </p:cNvPr>
          <p:cNvPicPr>
            <a:picLocks noChangeAspect="1" noChangeArrowheads="1"/>
          </p:cNvPicPr>
          <p:nvPr/>
        </p:nvPicPr>
        <p:blipFill>
          <a:blip r:embed="rId3"/>
          <a:srcRect/>
          <a:stretch>
            <a:fillRect/>
          </a:stretch>
        </p:blipFill>
        <p:spPr bwMode="auto">
          <a:xfrm>
            <a:off x="0" y="0"/>
            <a:ext cx="4114800"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8308"/>
                                        </p:tgtEl>
                                        <p:attrNameLst>
                                          <p:attrName>style.visibility</p:attrName>
                                        </p:attrNameLst>
                                      </p:cBhvr>
                                      <p:to>
                                        <p:strVal val="visible"/>
                                      </p:to>
                                    </p:set>
                                    <p:animEffect transition="in" filter="dissolve">
                                      <p:cBhvr>
                                        <p:cTn id="7" dur="5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r>
              <a:rPr lang="en-US"/>
              <a:t>Medieval scientists believed in the ideas</a:t>
            </a:r>
          </a:p>
          <a:p>
            <a:pPr>
              <a:buFont typeface="Wingdings" pitchFamily="2" charset="2"/>
              <a:buNone/>
            </a:pPr>
            <a:r>
              <a:rPr lang="en-US"/>
              <a:t>  of Aristotle:  </a:t>
            </a:r>
            <a:r>
              <a:rPr lang="en-US" u="sng"/>
              <a:t>Deductive Method</a:t>
            </a:r>
            <a:r>
              <a:rPr lang="en-US"/>
              <a:t>:  look at the “whole” and make hypotheses about it</a:t>
            </a:r>
          </a:p>
          <a:p>
            <a:r>
              <a:rPr lang="en-US"/>
              <a:t>Bacon rejected the deductive method &amp; </a:t>
            </a:r>
          </a:p>
          <a:p>
            <a:pPr>
              <a:buFont typeface="Wingdings" pitchFamily="2" charset="2"/>
              <a:buNone/>
            </a:pPr>
            <a:r>
              <a:rPr lang="en-US"/>
              <a:t>   advocated the </a:t>
            </a:r>
            <a:r>
              <a:rPr lang="en-US" u="sng"/>
              <a:t>Inductive method</a:t>
            </a:r>
            <a:r>
              <a:rPr lang="en-US"/>
              <a:t>:  look at  the parts and make hypotheses about the whole.</a:t>
            </a:r>
          </a:p>
        </p:txBody>
      </p:sp>
      <p:sp>
        <p:nvSpPr>
          <p:cNvPr id="35842" name="Rectangle 2"/>
          <p:cNvSpPr>
            <a:spLocks noGrp="1" noChangeArrowheads="1"/>
          </p:cNvSpPr>
          <p:nvPr>
            <p:ph type="title"/>
          </p:nvPr>
        </p:nvSpPr>
        <p:spPr/>
        <p:txBody>
          <a:bodyPr/>
          <a:lstStyle/>
          <a:p>
            <a:r>
              <a:rPr lang="en-US"/>
              <a:t>Induction vs. Deduction</a:t>
            </a:r>
          </a:p>
        </p:txBody>
      </p:sp>
      <p:pic>
        <p:nvPicPr>
          <p:cNvPr id="35844" name="Picture 4" descr="MCj03535390000[1]"/>
          <p:cNvPicPr>
            <a:picLocks noChangeAspect="1" noChangeArrowheads="1"/>
          </p:cNvPicPr>
          <p:nvPr/>
        </p:nvPicPr>
        <p:blipFill>
          <a:blip r:embed="rId2"/>
          <a:srcRect/>
          <a:stretch>
            <a:fillRect/>
          </a:stretch>
        </p:blipFill>
        <p:spPr bwMode="auto">
          <a:xfrm>
            <a:off x="3505200" y="4953000"/>
            <a:ext cx="1814513" cy="1549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ssolve">
                                      <p:cBhvr>
                                        <p:cTn id="7" dur="5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dissolve">
                                      <p:cBhvr>
                                        <p:cTn id="12" dur="500"/>
                                        <p:tgtEl>
                                          <p:spTgt spid="358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dissolve">
                                      <p:cBhvr>
                                        <p:cTn id="17" dur="500"/>
                                        <p:tgtEl>
                                          <p:spTgt spid="358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dissolve">
                                      <p:cBhvr>
                                        <p:cTn id="22" dur="500"/>
                                        <p:tgtEl>
                                          <p:spTgt spid="358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dissolve">
                                      <p:cBhvr>
                                        <p:cTn id="27"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3584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609600" y="1828800"/>
            <a:ext cx="8229600" cy="4495800"/>
          </a:xfrm>
        </p:spPr>
        <p:txBody>
          <a:bodyPr/>
          <a:lstStyle/>
          <a:p>
            <a:r>
              <a:rPr lang="en-US"/>
              <a:t>1620:  </a:t>
            </a:r>
            <a:r>
              <a:rPr lang="en-US" u="sng"/>
              <a:t>Novum Organum</a:t>
            </a:r>
            <a:r>
              <a:rPr lang="en-US"/>
              <a:t>:  explains the inductive method “from particular to general”  “from concrete to abstract.”</a:t>
            </a:r>
          </a:p>
          <a:p>
            <a:r>
              <a:rPr lang="en-US"/>
              <a:t>A posteriori knowledge is only true fact.</a:t>
            </a:r>
          </a:p>
          <a:p>
            <a:r>
              <a:rPr lang="en-US"/>
              <a:t>1623:  </a:t>
            </a:r>
            <a:r>
              <a:rPr lang="en-US" u="sng"/>
              <a:t>The Advancement of Learning</a:t>
            </a:r>
            <a:endParaRPr lang="en-US"/>
          </a:p>
          <a:p>
            <a:r>
              <a:rPr lang="en-US"/>
              <a:t>Scientists based theories on B’s ideas, but</a:t>
            </a:r>
          </a:p>
          <a:p>
            <a:pPr>
              <a:buFont typeface="Wingdings" pitchFamily="2" charset="2"/>
              <a:buNone/>
            </a:pPr>
            <a:r>
              <a:rPr lang="en-US"/>
              <a:t>   he had little practical effect because he </a:t>
            </a:r>
          </a:p>
          <a:p>
            <a:pPr>
              <a:buFont typeface="Wingdings" pitchFamily="2" charset="2"/>
              <a:buNone/>
            </a:pPr>
            <a:r>
              <a:rPr lang="en-US"/>
              <a:t>   ignored mathematics.</a:t>
            </a:r>
          </a:p>
        </p:txBody>
      </p:sp>
      <p:sp>
        <p:nvSpPr>
          <p:cNvPr id="36866" name="Rectangle 2"/>
          <p:cNvSpPr>
            <a:spLocks noGrp="1" noChangeArrowheads="1"/>
          </p:cNvSpPr>
          <p:nvPr>
            <p:ph type="title"/>
          </p:nvPr>
        </p:nvSpPr>
        <p:spPr/>
        <p:txBody>
          <a:bodyPr/>
          <a:lstStyle/>
          <a:p>
            <a:r>
              <a:rPr lang="en-US"/>
              <a:t>Sir Francis Bacon:  Empiricist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dissolve">
                                      <p:cBhvr>
                                        <p:cTn id="12" dur="500"/>
                                        <p:tgtEl>
                                          <p:spTgt spid="368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dissolve">
                                      <p:cBhvr>
                                        <p:cTn id="17" dur="500"/>
                                        <p:tgtEl>
                                          <p:spTgt spid="368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dissolve">
                                      <p:cBhvr>
                                        <p:cTn id="22" dur="500"/>
                                        <p:tgtEl>
                                          <p:spTgt spid="368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dissolve">
                                      <p:cBhvr>
                                        <p:cTn id="27" dur="500"/>
                                        <p:tgtEl>
                                          <p:spTgt spid="368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6867">
                                            <p:txEl>
                                              <p:pRg st="4" end="4"/>
                                            </p:txEl>
                                          </p:spTgt>
                                        </p:tgtEl>
                                        <p:attrNameLst>
                                          <p:attrName>style.visibility</p:attrName>
                                        </p:attrNameLst>
                                      </p:cBhvr>
                                      <p:to>
                                        <p:strVal val="visible"/>
                                      </p:to>
                                    </p:set>
                                    <p:animEffect transition="in" filter="dissolve">
                                      <p:cBhvr>
                                        <p:cTn id="32" dur="500"/>
                                        <p:tgtEl>
                                          <p:spTgt spid="368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Effect transition="in" filter="dissolve">
                                      <p:cBhvr>
                                        <p:cTn id="37"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86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8916" name="Picture 4" descr="Bacon"/>
          <p:cNvPicPr>
            <a:picLocks noGrp="1" noChangeAspect="1" noChangeArrowheads="1"/>
          </p:cNvPicPr>
          <p:nvPr>
            <p:ph idx="1"/>
          </p:nvPr>
        </p:nvPicPr>
        <p:blipFill>
          <a:blip r:embed="rId2"/>
          <a:srcRect/>
          <a:stretch>
            <a:fillRect/>
          </a:stretch>
        </p:blipFill>
        <p:spPr>
          <a:xfrm>
            <a:off x="3505200" y="0"/>
            <a:ext cx="5638800" cy="6858000"/>
          </a:xfrm>
          <a:noFill/>
          <a:ln/>
        </p:spPr>
      </p:pic>
      <p:sp>
        <p:nvSpPr>
          <p:cNvPr id="38914" name="Rectangle 2"/>
          <p:cNvSpPr>
            <a:spLocks noGrp="1" noChangeArrowheads="1"/>
          </p:cNvSpPr>
          <p:nvPr>
            <p:ph type="title"/>
          </p:nvPr>
        </p:nvSpPr>
        <p:spPr>
          <a:xfrm>
            <a:off x="381000" y="914400"/>
            <a:ext cx="2819400" cy="4678363"/>
          </a:xfrm>
        </p:spPr>
        <p:txBody>
          <a:bodyPr/>
          <a:lstStyle/>
          <a:p>
            <a:r>
              <a:rPr lang="en-US"/>
              <a:t>Sir</a:t>
            </a:r>
            <a:br>
              <a:rPr lang="en-US"/>
            </a:br>
            <a:r>
              <a:rPr lang="en-US"/>
              <a:t> Francis Bacon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a:lnSpc>
                <a:spcPct val="90000"/>
              </a:lnSpc>
            </a:pPr>
            <a:r>
              <a:rPr lang="en-US"/>
              <a:t>Tried to use reason to explain the world—didn’t trust the senses.</a:t>
            </a:r>
          </a:p>
          <a:p>
            <a:pPr>
              <a:lnSpc>
                <a:spcPct val="90000"/>
              </a:lnSpc>
            </a:pPr>
            <a:r>
              <a:rPr lang="en-US"/>
              <a:t>1637:  </a:t>
            </a:r>
            <a:r>
              <a:rPr lang="en-US" u="sng"/>
              <a:t>Discourse  on Method</a:t>
            </a:r>
            <a:r>
              <a:rPr lang="en-US"/>
              <a:t>: emphasis on deduction &amp; math</a:t>
            </a:r>
          </a:p>
          <a:p>
            <a:pPr lvl="1">
              <a:lnSpc>
                <a:spcPct val="90000"/>
              </a:lnSpc>
            </a:pPr>
            <a:r>
              <a:rPr lang="en-US"/>
              <a:t>math = “a form of non-empirical knowledge.”</a:t>
            </a:r>
          </a:p>
          <a:p>
            <a:pPr>
              <a:lnSpc>
                <a:spcPct val="90000"/>
              </a:lnSpc>
            </a:pPr>
            <a:r>
              <a:rPr lang="en-US"/>
              <a:t>1641: </a:t>
            </a:r>
            <a:r>
              <a:rPr lang="en-US" u="sng"/>
              <a:t>Meditations on the First</a:t>
            </a:r>
            <a:r>
              <a:rPr lang="en-US"/>
              <a:t> </a:t>
            </a:r>
            <a:r>
              <a:rPr lang="en-US" u="sng"/>
              <a:t>Philosophy</a:t>
            </a:r>
            <a:r>
              <a:rPr lang="en-US"/>
              <a:t>: </a:t>
            </a:r>
          </a:p>
          <a:p>
            <a:pPr lvl="1">
              <a:lnSpc>
                <a:spcPct val="90000"/>
              </a:lnSpc>
            </a:pPr>
            <a:r>
              <a:rPr lang="en-US"/>
              <a:t>“Radical Doubt”</a:t>
            </a:r>
          </a:p>
          <a:p>
            <a:pPr lvl="1">
              <a:lnSpc>
                <a:spcPct val="90000"/>
              </a:lnSpc>
            </a:pPr>
            <a:r>
              <a:rPr lang="en-US"/>
              <a:t>Doubted everything as a methodological tool:  “mischievous Devil” idea</a:t>
            </a:r>
          </a:p>
        </p:txBody>
      </p:sp>
      <p:sp>
        <p:nvSpPr>
          <p:cNvPr id="39938" name="Rectangle 2"/>
          <p:cNvSpPr>
            <a:spLocks noGrp="1" noChangeArrowheads="1"/>
          </p:cNvSpPr>
          <p:nvPr>
            <p:ph type="title"/>
          </p:nvPr>
        </p:nvSpPr>
        <p:spPr/>
        <p:txBody>
          <a:bodyPr/>
          <a:lstStyle/>
          <a:p>
            <a:r>
              <a:rPr lang="en-US"/>
              <a:t>Rene Descartes:  Rationalist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dissolve">
                                      <p:cBhvr>
                                        <p:cTn id="12" dur="500"/>
                                        <p:tgtEl>
                                          <p:spTgt spid="399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dissolve">
                                      <p:cBhvr>
                                        <p:cTn id="17" dur="500"/>
                                        <p:tgtEl>
                                          <p:spTgt spid="39939">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9939">
                                            <p:txEl>
                                              <p:pRg st="2" end="2"/>
                                            </p:txEl>
                                          </p:spTgt>
                                        </p:tgtEl>
                                        <p:attrNameLst>
                                          <p:attrName>style.visibility</p:attrName>
                                        </p:attrNameLst>
                                      </p:cBhvr>
                                      <p:to>
                                        <p:strVal val="visible"/>
                                      </p:to>
                                    </p:set>
                                    <p:animEffect transition="in" filter="dissolve">
                                      <p:cBhvr>
                                        <p:cTn id="20" dur="500"/>
                                        <p:tgtEl>
                                          <p:spTgt spid="3993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Effect transition="in" filter="dissolve">
                                      <p:cBhvr>
                                        <p:cTn id="25" dur="500"/>
                                        <p:tgtEl>
                                          <p:spTgt spid="39939">
                                            <p:txEl>
                                              <p:pRg st="3" end="3"/>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9939">
                                            <p:txEl>
                                              <p:pRg st="4" end="4"/>
                                            </p:txEl>
                                          </p:spTgt>
                                        </p:tgtEl>
                                        <p:attrNameLst>
                                          <p:attrName>style.visibility</p:attrName>
                                        </p:attrNameLst>
                                      </p:cBhvr>
                                      <p:to>
                                        <p:strVal val="visible"/>
                                      </p:to>
                                    </p:set>
                                    <p:animEffect transition="in" filter="dissolve">
                                      <p:cBhvr>
                                        <p:cTn id="28" dur="500"/>
                                        <p:tgtEl>
                                          <p:spTgt spid="39939">
                                            <p:txEl>
                                              <p:pRg st="4" end="4"/>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9939">
                                            <p:txEl>
                                              <p:pRg st="5" end="5"/>
                                            </p:txEl>
                                          </p:spTgt>
                                        </p:tgtEl>
                                        <p:attrNameLst>
                                          <p:attrName>style.visibility</p:attrName>
                                        </p:attrNameLst>
                                      </p:cBhvr>
                                      <p:to>
                                        <p:strVal val="visible"/>
                                      </p:to>
                                    </p:set>
                                    <p:animEffect transition="in" filter="dissolve">
                                      <p:cBhvr>
                                        <p:cTn id="31" dur="500"/>
                                        <p:tgtEl>
                                          <p:spTgt spid="39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P spid="3993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1057</TotalTime>
  <Words>2000</Words>
  <Application>Microsoft Office PowerPoint</Application>
  <PresentationFormat>On-screen Show (4:3)</PresentationFormat>
  <Paragraphs>205</Paragraphs>
  <Slides>58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Tahoma</vt:lpstr>
      <vt:lpstr>Times New Roman</vt:lpstr>
      <vt:lpstr>Wingdings</vt:lpstr>
      <vt:lpstr>Concourse</vt:lpstr>
      <vt:lpstr>The Scientific Revolution &amp; Enlightenment</vt:lpstr>
      <vt:lpstr>By the 17th Century, many changes had begun to occur: </vt:lpstr>
      <vt:lpstr>Themes of the Scientific Revolution </vt:lpstr>
      <vt:lpstr>More Themes</vt:lpstr>
      <vt:lpstr>Leaders of the Scientific Revolution </vt:lpstr>
      <vt:lpstr>Induction vs. Deduction</vt:lpstr>
      <vt:lpstr>Sir Francis Bacon:  Empiricist </vt:lpstr>
      <vt:lpstr>Sir  Francis Bacon</vt:lpstr>
      <vt:lpstr>Rene Descartes:  Rationalist </vt:lpstr>
      <vt:lpstr>More Ideas of Descartes</vt:lpstr>
      <vt:lpstr>Rene Descartes</vt:lpstr>
      <vt:lpstr>Locke: Empiricist </vt:lpstr>
      <vt:lpstr>Important Works </vt:lpstr>
      <vt:lpstr>Important Ideas of Locke</vt:lpstr>
      <vt:lpstr>More Important Ideas</vt:lpstr>
      <vt:lpstr>The Universe </vt:lpstr>
      <vt:lpstr>Claudius Ptolemy</vt:lpstr>
      <vt:lpstr>Copernicus </vt:lpstr>
      <vt:lpstr>Slide 19</vt:lpstr>
      <vt:lpstr>Tycho Brahe</vt:lpstr>
      <vt:lpstr>Brahe’s Model</vt:lpstr>
      <vt:lpstr>Kepler</vt:lpstr>
      <vt:lpstr>Kepler’s Model </vt:lpstr>
      <vt:lpstr>Galileo </vt:lpstr>
      <vt:lpstr>Controversy with the Church</vt:lpstr>
      <vt:lpstr>More Controversy</vt:lpstr>
      <vt:lpstr>Galileo</vt:lpstr>
      <vt:lpstr>Sir Isaac Newton </vt:lpstr>
      <vt:lpstr>Sir Isaac Newton</vt:lpstr>
      <vt:lpstr>The Enlightenment</vt:lpstr>
      <vt:lpstr>Philosophes</vt:lpstr>
      <vt:lpstr>Similarities </vt:lpstr>
      <vt:lpstr>Main Sources of Ideas </vt:lpstr>
      <vt:lpstr>Voltaire (1694-1778) </vt:lpstr>
      <vt:lpstr>Voltaire  “Liberty of Thought is the Life of the Soul”</vt:lpstr>
      <vt:lpstr>Rousseau (1712 – 1778)</vt:lpstr>
      <vt:lpstr>Social Contract</vt:lpstr>
      <vt:lpstr>Laws</vt:lpstr>
      <vt:lpstr>Liberty </vt:lpstr>
      <vt:lpstr>Government</vt:lpstr>
      <vt:lpstr>Rousseau  “Force does not constitute right... obedience is due only to legitimate powers” </vt:lpstr>
      <vt:lpstr>Montesquieu (1689 – 1755)</vt:lpstr>
      <vt:lpstr>Necessary Factors</vt:lpstr>
      <vt:lpstr>Montesquieu  “The love of democracy is that of equality”</vt:lpstr>
      <vt:lpstr>Diderot (1713 – 1784)</vt:lpstr>
      <vt:lpstr>Beccaria (1738 – 1794)</vt:lpstr>
      <vt:lpstr>Beccaria  “For a punishment to be just it should consist of only such gradations of intensity as suffice to deter men from committing crimes” </vt:lpstr>
      <vt:lpstr>Economic Reformers</vt:lpstr>
      <vt:lpstr>Quesnay</vt:lpstr>
      <vt:lpstr>Quesnay  “Let it be, let it pass”</vt:lpstr>
      <vt:lpstr>Adam Smith (1727 – 1790)</vt:lpstr>
      <vt:lpstr>Most Famous Quote</vt:lpstr>
      <vt:lpstr>Adam Smith  </vt:lpstr>
      <vt:lpstr>Enlightened Absolutism </vt:lpstr>
      <vt:lpstr>Enlightened Monarchs</vt:lpstr>
      <vt:lpstr>Frederick II</vt:lpstr>
      <vt:lpstr>Catherine II</vt:lpstr>
      <vt:lpstr>Joseph II</vt:lpstr>
    </vt:vector>
  </TitlesOfParts>
  <Company>Spokane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Revolution &amp; Enlightenment</dc:title>
  <dc:creator>School District 81</dc:creator>
  <cp:lastModifiedBy>installer</cp:lastModifiedBy>
  <cp:revision>59</cp:revision>
  <dcterms:created xsi:type="dcterms:W3CDTF">2004-11-18T21:03:22Z</dcterms:created>
  <dcterms:modified xsi:type="dcterms:W3CDTF">2012-10-23T21:59:34Z</dcterms:modified>
</cp:coreProperties>
</file>