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29"/>
  </p:notesMasterIdLst>
  <p:sldIdLst>
    <p:sldId id="285" r:id="rId3"/>
    <p:sldId id="301" r:id="rId4"/>
    <p:sldId id="294" r:id="rId5"/>
    <p:sldId id="312" r:id="rId6"/>
    <p:sldId id="281" r:id="rId7"/>
    <p:sldId id="275" r:id="rId8"/>
    <p:sldId id="297" r:id="rId9"/>
    <p:sldId id="277" r:id="rId10"/>
    <p:sldId id="276" r:id="rId11"/>
    <p:sldId id="278" r:id="rId12"/>
    <p:sldId id="302" r:id="rId13"/>
    <p:sldId id="303" r:id="rId14"/>
    <p:sldId id="273" r:id="rId15"/>
    <p:sldId id="304" r:id="rId16"/>
    <p:sldId id="272" r:id="rId17"/>
    <p:sldId id="305" r:id="rId18"/>
    <p:sldId id="306" r:id="rId19"/>
    <p:sldId id="274" r:id="rId20"/>
    <p:sldId id="307" r:id="rId21"/>
    <p:sldId id="308" r:id="rId22"/>
    <p:sldId id="279" r:id="rId23"/>
    <p:sldId id="309" r:id="rId24"/>
    <p:sldId id="310" r:id="rId25"/>
    <p:sldId id="286" r:id="rId26"/>
    <p:sldId id="311" r:id="rId27"/>
    <p:sldId id="295"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5" autoAdjust="0"/>
    <p:restoredTop sz="94614"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93CC32-D6FC-4241-B71C-5694420DB6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229E8D-00A0-43CF-A1F3-AF458C7B9D0F}" type="slidenum">
              <a:rPr lang="en-US" smtClean="0"/>
              <a:pPr/>
              <a:t>1</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35A12A3-CE70-4B7E-8212-4B6938BE93C4}" type="slidenum">
              <a:rPr lang="en-US" smtClean="0"/>
              <a:pPr/>
              <a:t>10</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BF708B-186E-481A-8070-815F422EDAEF}" type="slidenum">
              <a:rPr lang="en-US" smtClean="0"/>
              <a:pPr/>
              <a:t>11</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18A765A-DFA3-4EB8-BE1D-AD1905C4178D}" type="slidenum">
              <a:rPr lang="en-US" smtClean="0"/>
              <a:pPr/>
              <a:t>12</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132CB20-8F7B-4C5E-B6A5-CC2CEB30E3AE}" type="slidenum">
              <a:rPr lang="en-US" smtClean="0"/>
              <a:pPr/>
              <a:t>13</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5CD1D3A-4760-4B2F-B0D2-47BD9FB11C34}" type="slidenum">
              <a:rPr lang="en-US" smtClean="0"/>
              <a:pPr/>
              <a:t>14</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C478AC4-0C68-45C5-A450-7000C08AA378}" type="slidenum">
              <a:rPr lang="en-US" smtClean="0"/>
              <a:pPr/>
              <a:t>15</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5CFC92E-2B4B-4C84-876D-00B16A202278}" type="slidenum">
              <a:rPr lang="en-US" smtClean="0"/>
              <a:pPr/>
              <a:t>16</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E251DB0-E4E3-4631-8F8F-F421FA549DCF}" type="slidenum">
              <a:rPr lang="en-US" smtClean="0"/>
              <a:pPr/>
              <a:t>17</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AA34586-F5F2-4A9B-8136-3511065019C6}" type="slidenum">
              <a:rPr lang="en-US" smtClean="0"/>
              <a:pPr/>
              <a:t>18</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E69935A-9B19-4A02-B4E1-2301C3F835E9}" type="slidenum">
              <a:rPr lang="en-US" smtClean="0"/>
              <a:pPr/>
              <a:t>19</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A25627C-8F8E-4224-8166-4266ADC0C912}" type="slidenum">
              <a:rPr lang="en-US" smtClean="0"/>
              <a:pPr/>
              <a:t>2</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5660DCA-4253-4797-99F0-AAB1CA9B6EB1}" type="slidenum">
              <a:rPr lang="en-US" smtClean="0"/>
              <a:pPr/>
              <a:t>20</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EE060A3-28EB-48ED-BCED-309EE99824E7}" type="slidenum">
              <a:rPr lang="en-US" smtClean="0"/>
              <a:pPr/>
              <a:t>21</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E40D6A8-A461-490F-8595-00EB3D16C076}" type="slidenum">
              <a:rPr lang="en-US" smtClean="0"/>
              <a:pPr/>
              <a:t>22</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C78F854-7F90-453E-A210-559D428DEAA5}" type="slidenum">
              <a:rPr lang="en-US" smtClean="0"/>
              <a:pPr/>
              <a:t>23</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31B60CF-5ECD-40C9-BE44-9085A5C9D573}" type="slidenum">
              <a:rPr lang="en-US" smtClean="0"/>
              <a:pPr/>
              <a:t>24</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CDE686E-1963-4AA3-A88C-C49318C40F46}" type="slidenum">
              <a:rPr lang="en-US" smtClean="0"/>
              <a:pPr/>
              <a:t>25</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957EE30-C07D-4F4D-A4A7-3AFCB7994C3C}" type="slidenum">
              <a:rPr lang="en-US" smtClean="0"/>
              <a:pPr/>
              <a:t>26</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F8A2021-285C-426E-A950-442C0AD59499}" type="slidenum">
              <a:rPr lang="en-US" smtClean="0"/>
              <a:pPr/>
              <a:t>3</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32D14E0-DD87-4271-89C7-4A6376A0F1E8}" type="slidenum">
              <a:rPr lang="en-US" smtClean="0"/>
              <a:pPr/>
              <a:t>4</a:t>
            </a:fld>
            <a:endParaRPr 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7B27300-1BF5-46CD-ADB5-3149BF6A8157}" type="slidenum">
              <a:rPr lang="en-US" smtClean="0"/>
              <a:pPr/>
              <a:t>5</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93B3A4-4A3E-423A-9330-AAC86BBF80B6}" type="slidenum">
              <a:rPr lang="en-US" smtClean="0"/>
              <a:pPr/>
              <a:t>6</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1908F46-4AC4-4659-B5DA-AD02478E778D}" type="slidenum">
              <a:rPr lang="en-US" smtClean="0"/>
              <a:pPr/>
              <a:t>7</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B288D18-92E1-4967-BDF6-BC98500F67D0}" type="slidenum">
              <a:rPr lang="en-US" smtClean="0"/>
              <a:pPr/>
              <a:t>8</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F8D9DC7-E2F8-41C1-BE5D-DC18006E1911}" type="slidenum">
              <a:rPr lang="en-US" smtClean="0"/>
              <a:pPr/>
              <a:t>9</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2085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2085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48F81E15-1123-4B40-9683-A2618B8049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1C66F7F-E56B-403D-8271-86EF81BFAD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BC3BF0C9-C81D-4392-954E-65133CF214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E2053A9-BC17-4C7F-A72C-9736E837F24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EFDCE-AFE5-4A32-A16E-46FF5E508DA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8FB17B-4D62-4334-839E-2F4EEF873E6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9083F6-70F7-4450-9CE6-657224CBA65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8CA210-AC54-471A-B2C3-0E08930F2B4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E1E166-978C-481E-BA14-C8159EF0D9C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BBEA9D-F16A-478D-B8B9-7DCC8F1ED7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2FF382-864B-48FE-862A-65D7C3C26A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CE80474-8849-42A0-BC03-611AE47C1CB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47072E-E768-464D-8A7C-36A891AF66E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CB336B-9609-48B9-9553-8E4A983B7DC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FBF0A4-095A-436D-9F1F-C02B96C2CE8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009E0-0D51-445B-BB12-8AD67CA3D3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DC2108D-2919-486D-BE9B-C3DE43919B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807EFFB-DDE9-44F6-B660-5561B619DF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5164C1BA-D7E4-4E5C-B68D-21248E4DD6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7D5A99AB-6E04-48FE-B6CF-AEB50842E3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0E246252-CD50-41A6-8F94-168EAA7C15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E320F09-B574-46EA-BCD1-A7B3847B56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46AAE484-9C91-455E-9773-0161E8F7A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198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1981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981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1981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1981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1981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981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981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981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1982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1982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198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198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198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1982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1982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98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1982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1982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83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3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11983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11983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4AC3F50D-11B5-4ADC-A2C5-7C479AEB245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5665627-F8AD-420B-ACD9-4D1381A063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85800" y="228600"/>
            <a:ext cx="7772400" cy="1736725"/>
          </a:xfrm>
        </p:spPr>
        <p:txBody>
          <a:bodyPr/>
          <a:lstStyle/>
          <a:p>
            <a:pPr eaLnBrk="1" hangingPunct="1">
              <a:defRPr/>
            </a:pPr>
            <a:r>
              <a:rPr lang="en-US" smtClean="0"/>
              <a:t>English Renaissance History</a:t>
            </a:r>
          </a:p>
        </p:txBody>
      </p:sp>
      <p:sp>
        <p:nvSpPr>
          <p:cNvPr id="58371" name="Rectangle 3"/>
          <p:cNvSpPr>
            <a:spLocks noGrp="1" noChangeArrowheads="1"/>
          </p:cNvSpPr>
          <p:nvPr>
            <p:ph type="subTitle" idx="1"/>
          </p:nvPr>
        </p:nvSpPr>
        <p:spPr>
          <a:xfrm>
            <a:off x="1371600" y="2057400"/>
            <a:ext cx="6400800" cy="1752600"/>
          </a:xfrm>
        </p:spPr>
        <p:txBody>
          <a:bodyPr/>
          <a:lstStyle/>
          <a:p>
            <a:pPr eaLnBrk="1" hangingPunct="1">
              <a:defRPr/>
            </a:pPr>
            <a:r>
              <a:rPr lang="en-US" b="1" smtClean="0"/>
              <a:t>The Tudor (and Stuart) Monarchs</a:t>
            </a:r>
          </a:p>
        </p:txBody>
      </p:sp>
      <p:pic>
        <p:nvPicPr>
          <p:cNvPr id="58373" name="Picture 5" descr="TudorM"/>
          <p:cNvPicPr>
            <a:picLocks noChangeAspect="1" noChangeArrowheads="1"/>
          </p:cNvPicPr>
          <p:nvPr/>
        </p:nvPicPr>
        <p:blipFill>
          <a:blip r:embed="rId3"/>
          <a:srcRect/>
          <a:stretch>
            <a:fillRect/>
          </a:stretch>
        </p:blipFill>
        <p:spPr bwMode="auto">
          <a:xfrm>
            <a:off x="1143000" y="3276600"/>
            <a:ext cx="7010400" cy="2547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dissolve">
                                      <p:cBhvr>
                                        <p:cTn id="12" dur="500"/>
                                        <p:tgtEl>
                                          <p:spTgt spid="583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58373"/>
                                        </p:tgtEl>
                                        <p:attrNameLst>
                                          <p:attrName>style.visibility</p:attrName>
                                        </p:attrNameLst>
                                      </p:cBhvr>
                                      <p:to>
                                        <p:strVal val="visible"/>
                                      </p:to>
                                    </p:set>
                                    <p:anim calcmode="lin" valueType="num">
                                      <p:cBhvr>
                                        <p:cTn id="17" dur="1000" fill="hold"/>
                                        <p:tgtEl>
                                          <p:spTgt spid="58373"/>
                                        </p:tgtEl>
                                        <p:attrNameLst>
                                          <p:attrName>ppt_w</p:attrName>
                                        </p:attrNameLst>
                                      </p:cBhvr>
                                      <p:tavLst>
                                        <p:tav tm="0">
                                          <p:val>
                                            <p:fltVal val="0"/>
                                          </p:val>
                                        </p:tav>
                                        <p:tav tm="100000">
                                          <p:val>
                                            <p:strVal val="#ppt_w"/>
                                          </p:val>
                                        </p:tav>
                                      </p:tavLst>
                                    </p:anim>
                                    <p:anim calcmode="lin" valueType="num">
                                      <p:cBhvr>
                                        <p:cTn id="18" dur="1000" fill="hold"/>
                                        <p:tgtEl>
                                          <p:spTgt spid="58373"/>
                                        </p:tgtEl>
                                        <p:attrNameLst>
                                          <p:attrName>ppt_h</p:attrName>
                                        </p:attrNameLst>
                                      </p:cBhvr>
                                      <p:tavLst>
                                        <p:tav tm="0">
                                          <p:val>
                                            <p:fltVal val="0"/>
                                          </p:val>
                                        </p:tav>
                                        <p:tav tm="100000">
                                          <p:val>
                                            <p:strVal val="#ppt_h"/>
                                          </p:val>
                                        </p:tav>
                                      </p:tavLst>
                                    </p:anim>
                                    <p:anim calcmode="lin" valueType="num">
                                      <p:cBhvr>
                                        <p:cTn id="19" dur="1000" fill="hold"/>
                                        <p:tgtEl>
                                          <p:spTgt spid="58373"/>
                                        </p:tgtEl>
                                        <p:attrNameLst>
                                          <p:attrName>style.rotation</p:attrName>
                                        </p:attrNameLst>
                                      </p:cBhvr>
                                      <p:tavLst>
                                        <p:tav tm="0">
                                          <p:val>
                                            <p:fltVal val="90"/>
                                          </p:val>
                                        </p:tav>
                                        <p:tav tm="100000">
                                          <p:val>
                                            <p:fltVal val="0"/>
                                          </p:val>
                                        </p:tav>
                                      </p:tavLst>
                                    </p:anim>
                                    <p:animEffect transition="in" filter="fade">
                                      <p:cBhvr>
                                        <p:cTn id="20"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66800" y="-304800"/>
            <a:ext cx="6781800" cy="1828800"/>
          </a:xfrm>
        </p:spPr>
        <p:txBody>
          <a:bodyPr/>
          <a:lstStyle/>
          <a:p>
            <a:pPr eaLnBrk="1" hangingPunct="1">
              <a:defRPr/>
            </a:pPr>
            <a:r>
              <a:rPr lang="en-US" smtClean="0"/>
              <a:t>Anne Boleyn</a:t>
            </a:r>
          </a:p>
        </p:txBody>
      </p:sp>
      <p:sp>
        <p:nvSpPr>
          <p:cNvPr id="51203" name="Rectangle 3"/>
          <p:cNvSpPr>
            <a:spLocks noGrp="1" noChangeArrowheads="1"/>
          </p:cNvSpPr>
          <p:nvPr>
            <p:ph type="subTitle" idx="1"/>
          </p:nvPr>
        </p:nvSpPr>
        <p:spPr>
          <a:xfrm>
            <a:off x="228600" y="1066800"/>
            <a:ext cx="5334000" cy="5486400"/>
          </a:xfrm>
        </p:spPr>
        <p:txBody>
          <a:bodyPr/>
          <a:lstStyle/>
          <a:p>
            <a:pPr eaLnBrk="1" hangingPunct="1">
              <a:lnSpc>
                <a:spcPct val="80000"/>
              </a:lnSpc>
              <a:buFont typeface="Wingdings" pitchFamily="2" charset="2"/>
              <a:buChar char="v"/>
              <a:defRPr/>
            </a:pPr>
            <a:r>
              <a:rPr lang="en-US" sz="2800" b="1" smtClean="0"/>
              <a:t>Anne became Henry VIII’s second wife. But since his first, Catharine of Aragon, was still living, many Catholics, felt that her child </a:t>
            </a:r>
            <a:r>
              <a:rPr lang="en-US" sz="2800" b="1" smtClean="0">
                <a:solidFill>
                  <a:srgbClr val="FFFF66"/>
                </a:solidFill>
              </a:rPr>
              <a:t>Elizabeth</a:t>
            </a:r>
            <a:r>
              <a:rPr lang="en-US" sz="2800" b="1" smtClean="0"/>
              <a:t> was illegitimate. </a:t>
            </a:r>
          </a:p>
          <a:p>
            <a:pPr eaLnBrk="1" hangingPunct="1">
              <a:lnSpc>
                <a:spcPct val="80000"/>
              </a:lnSpc>
              <a:buFont typeface="Wingdings" pitchFamily="2" charset="2"/>
              <a:buChar char="v"/>
              <a:defRPr/>
            </a:pPr>
            <a:r>
              <a:rPr lang="en-US" sz="2800" b="1" smtClean="0"/>
              <a:t>When she failed to produce a male heir, there were rumours that she was infertile…and by that time Henry had met </a:t>
            </a:r>
            <a:r>
              <a:rPr lang="en-US" sz="2800" b="1" smtClean="0">
                <a:solidFill>
                  <a:srgbClr val="FFFF66"/>
                </a:solidFill>
              </a:rPr>
              <a:t>Jane Seymour</a:t>
            </a:r>
            <a:r>
              <a:rPr lang="en-US" sz="2800" b="1" smtClean="0"/>
              <a:t>.  </a:t>
            </a:r>
          </a:p>
          <a:p>
            <a:pPr eaLnBrk="1" hangingPunct="1">
              <a:lnSpc>
                <a:spcPct val="80000"/>
              </a:lnSpc>
              <a:buFont typeface="Wingdings" pitchFamily="2" charset="2"/>
              <a:buChar char="v"/>
              <a:defRPr/>
            </a:pPr>
            <a:r>
              <a:rPr lang="en-US" sz="2800" b="1" smtClean="0"/>
              <a:t>Anne tried to woo Henry back, but he had her charged with adultery and incest and beheaded…</a:t>
            </a:r>
            <a:endParaRPr lang="en-US" sz="2800" smtClean="0"/>
          </a:p>
        </p:txBody>
      </p:sp>
      <p:pic>
        <p:nvPicPr>
          <p:cNvPr id="51208" name="Picture 8" descr="boleynmainjpg"/>
          <p:cNvPicPr>
            <a:picLocks noChangeAspect="1" noChangeArrowheads="1"/>
          </p:cNvPicPr>
          <p:nvPr/>
        </p:nvPicPr>
        <p:blipFill>
          <a:blip r:embed="rId3"/>
          <a:srcRect/>
          <a:stretch>
            <a:fillRect/>
          </a:stretch>
        </p:blipFill>
        <p:spPr bwMode="auto">
          <a:xfrm>
            <a:off x="5562600" y="1219200"/>
            <a:ext cx="334645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1208"/>
                                        </p:tgtEl>
                                        <p:attrNameLst>
                                          <p:attrName>style.visibility</p:attrName>
                                        </p:attrNameLst>
                                      </p:cBhvr>
                                      <p:to>
                                        <p:strVal val="visible"/>
                                      </p:to>
                                    </p:set>
                                    <p:animEffect transition="in" filter="diamond(in)">
                                      <p:cBhvr>
                                        <p:cTn id="13" dur="2000"/>
                                        <p:tgtEl>
                                          <p:spTgt spid="5120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1203">
                                            <p:txEl>
                                              <p:pRg st="0" end="0"/>
                                            </p:txEl>
                                          </p:spTgt>
                                        </p:tgtEl>
                                        <p:attrNameLst>
                                          <p:attrName>style.visibility</p:attrName>
                                        </p:attrNameLst>
                                      </p:cBhvr>
                                      <p:to>
                                        <p:strVal val="visible"/>
                                      </p:to>
                                    </p:set>
                                    <p:animEffect transition="in" filter="wipe(down)">
                                      <p:cBhvr>
                                        <p:cTn id="18" dur="500"/>
                                        <p:tgtEl>
                                          <p:spTgt spid="5120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Effect transition="in" filter="wipe(down)">
                                      <p:cBhvr>
                                        <p:cTn id="23" dur="500"/>
                                        <p:tgtEl>
                                          <p:spTgt spid="5120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203">
                                            <p:txEl>
                                              <p:pRg st="2" end="2"/>
                                            </p:txEl>
                                          </p:spTgt>
                                        </p:tgtEl>
                                        <p:attrNameLst>
                                          <p:attrName>style.visibility</p:attrName>
                                        </p:attrNameLst>
                                      </p:cBhvr>
                                      <p:to>
                                        <p:strVal val="visible"/>
                                      </p:to>
                                    </p:set>
                                    <p:animEffect transition="in" filter="wipe(down)">
                                      <p:cBhvr>
                                        <p:cTn id="28"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flipV="1">
            <a:off x="457200" y="0"/>
            <a:ext cx="8229600" cy="277813"/>
          </a:xfrm>
        </p:spPr>
        <p:txBody>
          <a:bodyPr/>
          <a:lstStyle/>
          <a:p>
            <a:pPr eaLnBrk="1" hangingPunct="1">
              <a:defRPr/>
            </a:pPr>
            <a:endParaRPr lang="en-US" sz="4000" smtClean="0"/>
          </a:p>
        </p:txBody>
      </p:sp>
      <p:sp>
        <p:nvSpPr>
          <p:cNvPr id="152579" name="Rectangle 3"/>
          <p:cNvSpPr>
            <a:spLocks noGrp="1" noChangeArrowheads="1"/>
          </p:cNvSpPr>
          <p:nvPr>
            <p:ph type="body" idx="1"/>
          </p:nvPr>
        </p:nvSpPr>
        <p:spPr>
          <a:xfrm>
            <a:off x="0" y="228600"/>
            <a:ext cx="5791200" cy="3429000"/>
          </a:xfrm>
        </p:spPr>
        <p:txBody>
          <a:bodyPr/>
          <a:lstStyle/>
          <a:p>
            <a:pPr eaLnBrk="1" hangingPunct="1">
              <a:lnSpc>
                <a:spcPct val="90000"/>
              </a:lnSpc>
              <a:defRPr/>
            </a:pPr>
            <a:r>
              <a:rPr lang="en-US" sz="2400" b="1" smtClean="0"/>
              <a:t>Elizabeth and Mary were raised together</a:t>
            </a:r>
          </a:p>
          <a:p>
            <a:pPr eaLnBrk="1" hangingPunct="1">
              <a:lnSpc>
                <a:spcPct val="90000"/>
              </a:lnSpc>
              <a:defRPr/>
            </a:pPr>
            <a:r>
              <a:rPr lang="en-US" sz="2400" b="1" smtClean="0"/>
              <a:t>Queen Jane Seymour showed favour to Mary but treated Elizabeth well</a:t>
            </a:r>
          </a:p>
          <a:p>
            <a:pPr eaLnBrk="1" hangingPunct="1">
              <a:lnSpc>
                <a:spcPct val="90000"/>
              </a:lnSpc>
              <a:defRPr/>
            </a:pPr>
            <a:r>
              <a:rPr lang="en-US" sz="2400" b="1" smtClean="0"/>
              <a:t>And the Queen did finally have that male heir, </a:t>
            </a:r>
            <a:r>
              <a:rPr lang="en-US" sz="2400" b="1" smtClean="0">
                <a:solidFill>
                  <a:srgbClr val="FFFF66"/>
                </a:solidFill>
              </a:rPr>
              <a:t>Edward VI</a:t>
            </a:r>
            <a:r>
              <a:rPr lang="en-US" sz="2400" b="1" smtClean="0"/>
              <a:t>; this ended the sisters’ succession argument</a:t>
            </a:r>
          </a:p>
          <a:p>
            <a:pPr eaLnBrk="1" hangingPunct="1">
              <a:lnSpc>
                <a:spcPct val="90000"/>
              </a:lnSpc>
              <a:defRPr/>
            </a:pPr>
            <a:r>
              <a:rPr lang="en-US" sz="2400" b="1" smtClean="0"/>
              <a:t>When Jane Seymour died (a fever), the 3 siblings were raised together</a:t>
            </a:r>
          </a:p>
        </p:txBody>
      </p:sp>
      <p:pic>
        <p:nvPicPr>
          <p:cNvPr id="152581" name="Picture 5" descr="redjane"/>
          <p:cNvPicPr>
            <a:picLocks noChangeAspect="1" noChangeArrowheads="1"/>
          </p:cNvPicPr>
          <p:nvPr/>
        </p:nvPicPr>
        <p:blipFill>
          <a:blip r:embed="rId3"/>
          <a:srcRect/>
          <a:stretch>
            <a:fillRect/>
          </a:stretch>
        </p:blipFill>
        <p:spPr bwMode="auto">
          <a:xfrm>
            <a:off x="6400800" y="152400"/>
            <a:ext cx="2076450" cy="3429000"/>
          </a:xfrm>
          <a:prstGeom prst="rect">
            <a:avLst/>
          </a:prstGeom>
          <a:noFill/>
          <a:ln w="9525">
            <a:noFill/>
            <a:miter lim="800000"/>
            <a:headEnd/>
            <a:tailEnd/>
          </a:ln>
        </p:spPr>
      </p:pic>
      <p:pic>
        <p:nvPicPr>
          <p:cNvPr id="152584" name="Picture 8" descr="King%20Henry%20VIII%20with%20Royal%20Family"/>
          <p:cNvPicPr>
            <a:picLocks noChangeAspect="1" noChangeArrowheads="1"/>
          </p:cNvPicPr>
          <p:nvPr/>
        </p:nvPicPr>
        <p:blipFill>
          <a:blip r:embed="rId4"/>
          <a:srcRect/>
          <a:stretch>
            <a:fillRect/>
          </a:stretch>
        </p:blipFill>
        <p:spPr bwMode="auto">
          <a:xfrm>
            <a:off x="0" y="3684588"/>
            <a:ext cx="9296400" cy="3173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1000"/>
                                        <p:tgtEl>
                                          <p:spTgt spid="152579">
                                            <p:txEl>
                                              <p:pRg st="0" end="0"/>
                                            </p:txEl>
                                          </p:spTgt>
                                        </p:tgtEl>
                                      </p:cBhvr>
                                    </p:animEffect>
                                    <p:anim calcmode="lin" valueType="num">
                                      <p:cBhvr>
                                        <p:cTn id="8"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2579">
                                            <p:txEl>
                                              <p:pRg st="1" end="1"/>
                                            </p:txEl>
                                          </p:spTgt>
                                        </p:tgtEl>
                                        <p:attrNameLst>
                                          <p:attrName>style.visibility</p:attrName>
                                        </p:attrNameLst>
                                      </p:cBhvr>
                                      <p:to>
                                        <p:strVal val="visible"/>
                                      </p:to>
                                    </p:set>
                                    <p:animEffect transition="in" filter="fade">
                                      <p:cBhvr>
                                        <p:cTn id="15" dur="1000"/>
                                        <p:tgtEl>
                                          <p:spTgt spid="152579">
                                            <p:txEl>
                                              <p:pRg st="1" end="1"/>
                                            </p:txEl>
                                          </p:spTgt>
                                        </p:tgtEl>
                                      </p:cBhvr>
                                    </p:animEffect>
                                    <p:anim calcmode="lin" valueType="num">
                                      <p:cBhvr>
                                        <p:cTn id="16"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257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52581"/>
                                        </p:tgtEl>
                                        <p:attrNameLst>
                                          <p:attrName>style.visibility</p:attrName>
                                        </p:attrNameLst>
                                      </p:cBhvr>
                                      <p:to>
                                        <p:strVal val="visible"/>
                                      </p:to>
                                    </p:set>
                                    <p:anim calcmode="lin" valueType="num">
                                      <p:cBhvr>
                                        <p:cTn id="23" dur="1000" fill="hold"/>
                                        <p:tgtEl>
                                          <p:spTgt spid="152581"/>
                                        </p:tgtEl>
                                        <p:attrNameLst>
                                          <p:attrName>ppt_w</p:attrName>
                                        </p:attrNameLst>
                                      </p:cBhvr>
                                      <p:tavLst>
                                        <p:tav tm="0">
                                          <p:val>
                                            <p:strVal val="#ppt_w*0.70"/>
                                          </p:val>
                                        </p:tav>
                                        <p:tav tm="100000">
                                          <p:val>
                                            <p:strVal val="#ppt_w"/>
                                          </p:val>
                                        </p:tav>
                                      </p:tavLst>
                                    </p:anim>
                                    <p:anim calcmode="lin" valueType="num">
                                      <p:cBhvr>
                                        <p:cTn id="24" dur="1000" fill="hold"/>
                                        <p:tgtEl>
                                          <p:spTgt spid="152581"/>
                                        </p:tgtEl>
                                        <p:attrNameLst>
                                          <p:attrName>ppt_h</p:attrName>
                                        </p:attrNameLst>
                                      </p:cBhvr>
                                      <p:tavLst>
                                        <p:tav tm="0">
                                          <p:val>
                                            <p:strVal val="#ppt_h"/>
                                          </p:val>
                                        </p:tav>
                                        <p:tav tm="100000">
                                          <p:val>
                                            <p:strVal val="#ppt_h"/>
                                          </p:val>
                                        </p:tav>
                                      </p:tavLst>
                                    </p:anim>
                                    <p:animEffect transition="in" filter="fade">
                                      <p:cBhvr>
                                        <p:cTn id="25" dur="1000"/>
                                        <p:tgtEl>
                                          <p:spTgt spid="152581"/>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52579">
                                            <p:txEl>
                                              <p:pRg st="2" end="2"/>
                                            </p:txEl>
                                          </p:spTgt>
                                        </p:tgtEl>
                                        <p:attrNameLst>
                                          <p:attrName>style.visibility</p:attrName>
                                        </p:attrNameLst>
                                      </p:cBhvr>
                                      <p:to>
                                        <p:strVal val="visible"/>
                                      </p:to>
                                    </p:set>
                                    <p:animEffect transition="in" filter="fade">
                                      <p:cBhvr>
                                        <p:cTn id="30" dur="1000"/>
                                        <p:tgtEl>
                                          <p:spTgt spid="152579">
                                            <p:txEl>
                                              <p:pRg st="2" end="2"/>
                                            </p:txEl>
                                          </p:spTgt>
                                        </p:tgtEl>
                                      </p:cBhvr>
                                    </p:animEffect>
                                    <p:anim calcmode="lin" valueType="num">
                                      <p:cBhvr>
                                        <p:cTn id="31"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52584"/>
                                        </p:tgtEl>
                                        <p:attrNameLst>
                                          <p:attrName>style.visibility</p:attrName>
                                        </p:attrNameLst>
                                      </p:cBhvr>
                                      <p:to>
                                        <p:strVal val="visible"/>
                                      </p:to>
                                    </p:set>
                                    <p:animEffect transition="in" filter="fade">
                                      <p:cBhvr>
                                        <p:cTn id="38" dur="1000"/>
                                        <p:tgtEl>
                                          <p:spTgt spid="152584"/>
                                        </p:tgtEl>
                                      </p:cBhvr>
                                    </p:animEffect>
                                    <p:anim calcmode="lin" valueType="num">
                                      <p:cBhvr>
                                        <p:cTn id="39" dur="1000" fill="hold"/>
                                        <p:tgtEl>
                                          <p:spTgt spid="152584"/>
                                        </p:tgtEl>
                                        <p:attrNameLst>
                                          <p:attrName>ppt_x</p:attrName>
                                        </p:attrNameLst>
                                      </p:cBhvr>
                                      <p:tavLst>
                                        <p:tav tm="0">
                                          <p:val>
                                            <p:strVal val="#ppt_x"/>
                                          </p:val>
                                        </p:tav>
                                        <p:tav tm="100000">
                                          <p:val>
                                            <p:strVal val="#ppt_x"/>
                                          </p:val>
                                        </p:tav>
                                      </p:tavLst>
                                    </p:anim>
                                    <p:anim calcmode="lin" valueType="num">
                                      <p:cBhvr>
                                        <p:cTn id="40" dur="900" decel="100000" fill="hold"/>
                                        <p:tgtEl>
                                          <p:spTgt spid="15258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52584"/>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52579">
                                            <p:txEl>
                                              <p:pRg st="3" end="3"/>
                                            </p:txEl>
                                          </p:spTgt>
                                        </p:tgtEl>
                                        <p:attrNameLst>
                                          <p:attrName>style.visibility</p:attrName>
                                        </p:attrNameLst>
                                      </p:cBhvr>
                                      <p:to>
                                        <p:strVal val="visible"/>
                                      </p:to>
                                    </p:set>
                                    <p:animEffect transition="in" filter="fade">
                                      <p:cBhvr>
                                        <p:cTn id="46" dur="1000"/>
                                        <p:tgtEl>
                                          <p:spTgt spid="152579">
                                            <p:txEl>
                                              <p:pRg st="3" end="3"/>
                                            </p:txEl>
                                          </p:spTgt>
                                        </p:tgtEl>
                                      </p:cBhvr>
                                    </p:animEffect>
                                    <p:anim calcmode="lin" valueType="num">
                                      <p:cBhvr>
                                        <p:cTn id="47"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flipV="1">
            <a:off x="457200" y="0"/>
            <a:ext cx="8229600" cy="277813"/>
          </a:xfrm>
        </p:spPr>
        <p:txBody>
          <a:bodyPr/>
          <a:lstStyle/>
          <a:p>
            <a:pPr eaLnBrk="1" hangingPunct="1">
              <a:defRPr/>
            </a:pPr>
            <a:endParaRPr lang="en-US" sz="4000" smtClean="0"/>
          </a:p>
        </p:txBody>
      </p:sp>
      <p:sp>
        <p:nvSpPr>
          <p:cNvPr id="154627" name="Rectangle 3"/>
          <p:cNvSpPr>
            <a:spLocks noGrp="1" noChangeArrowheads="1"/>
          </p:cNvSpPr>
          <p:nvPr>
            <p:ph type="body" idx="1"/>
          </p:nvPr>
        </p:nvSpPr>
        <p:spPr>
          <a:xfrm>
            <a:off x="0" y="228600"/>
            <a:ext cx="4876800" cy="6477000"/>
          </a:xfrm>
        </p:spPr>
        <p:txBody>
          <a:bodyPr/>
          <a:lstStyle/>
          <a:p>
            <a:pPr eaLnBrk="1" hangingPunct="1">
              <a:defRPr/>
            </a:pPr>
            <a:r>
              <a:rPr lang="en-US" sz="2400" b="1" smtClean="0"/>
              <a:t>Henry VIII went on to marry </a:t>
            </a:r>
            <a:r>
              <a:rPr lang="en-US" sz="2400" b="1" smtClean="0">
                <a:solidFill>
                  <a:srgbClr val="FFFF66"/>
                </a:solidFill>
              </a:rPr>
              <a:t>Anne of Cleves</a:t>
            </a:r>
            <a:r>
              <a:rPr lang="en-US" sz="2400" b="1" smtClean="0"/>
              <a:t> – it only lasted 6 months, and Henry got out of it by saying he was impotent on the wedding night…</a:t>
            </a:r>
          </a:p>
          <a:p>
            <a:pPr eaLnBrk="1" hangingPunct="1">
              <a:defRPr/>
            </a:pPr>
            <a:r>
              <a:rPr lang="en-US" sz="2400" b="1" smtClean="0"/>
              <a:t>Henry then married </a:t>
            </a:r>
            <a:r>
              <a:rPr lang="en-US" sz="2400" b="1" smtClean="0">
                <a:solidFill>
                  <a:srgbClr val="FFFF66"/>
                </a:solidFill>
              </a:rPr>
              <a:t>Catherine Howard</a:t>
            </a:r>
            <a:r>
              <a:rPr lang="en-US" sz="2400" b="1" smtClean="0"/>
              <a:t>, a 17 year old, who was soon beheaded for adultery</a:t>
            </a:r>
          </a:p>
          <a:p>
            <a:pPr eaLnBrk="1" hangingPunct="1">
              <a:defRPr/>
            </a:pPr>
            <a:r>
              <a:rPr lang="en-US" sz="2400" b="1" smtClean="0"/>
              <a:t>So Henry married for the final time, to </a:t>
            </a:r>
            <a:r>
              <a:rPr lang="en-US" sz="2400" b="1" smtClean="0">
                <a:solidFill>
                  <a:srgbClr val="FFFF66"/>
                </a:solidFill>
              </a:rPr>
              <a:t>Catherine Parr</a:t>
            </a:r>
            <a:r>
              <a:rPr lang="en-US" sz="2400" b="1" smtClean="0"/>
              <a:t> – she got along well with all the children</a:t>
            </a:r>
          </a:p>
          <a:p>
            <a:pPr eaLnBrk="1" hangingPunct="1">
              <a:defRPr/>
            </a:pPr>
            <a:r>
              <a:rPr lang="en-US" sz="2400" b="1" smtClean="0"/>
              <a:t>Elizabeth stayed the 3</a:t>
            </a:r>
            <a:r>
              <a:rPr lang="en-US" sz="2400" b="1" baseline="30000" smtClean="0"/>
              <a:t>rd</a:t>
            </a:r>
            <a:r>
              <a:rPr lang="en-US" sz="2400" b="1" smtClean="0"/>
              <a:t> lady of the court – only the Habsburgs still called the “whore’s daughter”</a:t>
            </a:r>
          </a:p>
          <a:p>
            <a:pPr eaLnBrk="1" hangingPunct="1">
              <a:defRPr/>
            </a:pPr>
            <a:endParaRPr lang="en-US" sz="2400" b="1" smtClean="0"/>
          </a:p>
          <a:p>
            <a:pPr eaLnBrk="1" hangingPunct="1">
              <a:defRPr/>
            </a:pPr>
            <a:endParaRPr lang="en-US" sz="2400" b="1" smtClean="0"/>
          </a:p>
          <a:p>
            <a:pPr eaLnBrk="1" hangingPunct="1">
              <a:defRPr/>
            </a:pPr>
            <a:endParaRPr lang="en-US" smtClean="0"/>
          </a:p>
        </p:txBody>
      </p:sp>
      <p:sp>
        <p:nvSpPr>
          <p:cNvPr id="154628" name="Rectangle 4"/>
          <p:cNvSpPr>
            <a:spLocks noChangeArrowheads="1"/>
          </p:cNvSpPr>
          <p:nvPr/>
        </p:nvSpPr>
        <p:spPr bwMode="auto">
          <a:xfrm flipH="1">
            <a:off x="1752600" y="3219450"/>
            <a:ext cx="88900" cy="420688"/>
          </a:xfrm>
          <a:prstGeom prst="rect">
            <a:avLst/>
          </a:prstGeom>
          <a:noFill/>
          <a:ln w="9525">
            <a:noFill/>
            <a:miter lim="800000"/>
            <a:headEnd/>
            <a:tailEnd/>
          </a:ln>
          <a:effectLst/>
        </p:spPr>
        <p:txBody>
          <a:bodyPr>
            <a:spAutoFit/>
          </a:bodyPr>
          <a:lstStyle/>
          <a:p>
            <a:pPr lvl="4">
              <a:lnSpc>
                <a:spcPct val="90000"/>
              </a:lnSpc>
              <a:spcBef>
                <a:spcPct val="20000"/>
              </a:spcBef>
              <a:buClr>
                <a:schemeClr val="hlink"/>
              </a:buClr>
              <a:buSzPct val="60000"/>
              <a:buFont typeface="Wingdings" pitchFamily="2" charset="2"/>
              <a:buChar char="n"/>
              <a:defRPr/>
            </a:pPr>
            <a:endParaRPr lang="en-US" b="1">
              <a:effectLst>
                <a:outerShdw blurRad="38100" dist="38100" dir="2700000" algn="tl">
                  <a:srgbClr val="000000"/>
                </a:outerShdw>
              </a:effectLst>
            </a:endParaRPr>
          </a:p>
        </p:txBody>
      </p:sp>
      <p:pic>
        <p:nvPicPr>
          <p:cNvPr id="154630" name="Picture 6" descr="Howard,Catherine02"/>
          <p:cNvPicPr>
            <a:picLocks noChangeAspect="1" noChangeArrowheads="1"/>
          </p:cNvPicPr>
          <p:nvPr/>
        </p:nvPicPr>
        <p:blipFill>
          <a:blip r:embed="rId3"/>
          <a:srcRect/>
          <a:stretch>
            <a:fillRect/>
          </a:stretch>
        </p:blipFill>
        <p:spPr bwMode="auto">
          <a:xfrm>
            <a:off x="6727825" y="1981200"/>
            <a:ext cx="2416175" cy="3505200"/>
          </a:xfrm>
          <a:prstGeom prst="rect">
            <a:avLst/>
          </a:prstGeom>
          <a:noFill/>
          <a:ln w="9525">
            <a:noFill/>
            <a:miter lim="800000"/>
            <a:headEnd/>
            <a:tailEnd/>
          </a:ln>
        </p:spPr>
      </p:pic>
      <p:pic>
        <p:nvPicPr>
          <p:cNvPr id="154632" name="Picture 8" descr="parr"/>
          <p:cNvPicPr>
            <a:picLocks noChangeAspect="1" noChangeArrowheads="1"/>
          </p:cNvPicPr>
          <p:nvPr/>
        </p:nvPicPr>
        <p:blipFill>
          <a:blip r:embed="rId4"/>
          <a:srcRect/>
          <a:stretch>
            <a:fillRect/>
          </a:stretch>
        </p:blipFill>
        <p:spPr bwMode="auto">
          <a:xfrm>
            <a:off x="4724400" y="4038600"/>
            <a:ext cx="2308225" cy="2819400"/>
          </a:xfrm>
          <a:prstGeom prst="rect">
            <a:avLst/>
          </a:prstGeom>
          <a:noFill/>
          <a:ln w="9525">
            <a:noFill/>
            <a:miter lim="800000"/>
            <a:headEnd/>
            <a:tailEnd/>
          </a:ln>
        </p:spPr>
      </p:pic>
      <p:pic>
        <p:nvPicPr>
          <p:cNvPr id="154633" name="Picture 9" descr="Cleves,Anne02"/>
          <p:cNvPicPr>
            <a:picLocks noChangeAspect="1" noChangeArrowheads="1"/>
          </p:cNvPicPr>
          <p:nvPr/>
        </p:nvPicPr>
        <p:blipFill>
          <a:blip r:embed="rId5"/>
          <a:srcRect/>
          <a:stretch>
            <a:fillRect/>
          </a:stretch>
        </p:blipFill>
        <p:spPr bwMode="auto">
          <a:xfrm>
            <a:off x="4800600" y="0"/>
            <a:ext cx="2409825"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fade">
                                      <p:cBhvr>
                                        <p:cTn id="7" dur="1000"/>
                                        <p:tgtEl>
                                          <p:spTgt spid="154627">
                                            <p:txEl>
                                              <p:pRg st="0" end="0"/>
                                            </p:txEl>
                                          </p:spTgt>
                                        </p:tgtEl>
                                      </p:cBhvr>
                                    </p:animEffect>
                                    <p:anim calcmode="lin" valueType="num">
                                      <p:cBhvr>
                                        <p:cTn id="8" dur="1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46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46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54633"/>
                                        </p:tgtEl>
                                        <p:attrNameLst>
                                          <p:attrName>style.visibility</p:attrName>
                                        </p:attrNameLst>
                                      </p:cBhvr>
                                      <p:to>
                                        <p:strVal val="visible"/>
                                      </p:to>
                                    </p:set>
                                    <p:anim calcmode="lin" valueType="num">
                                      <p:cBhvr>
                                        <p:cTn id="15" dur="1000" fill="hold"/>
                                        <p:tgtEl>
                                          <p:spTgt spid="154633"/>
                                        </p:tgtEl>
                                        <p:attrNameLst>
                                          <p:attrName>ppt_w</p:attrName>
                                        </p:attrNameLst>
                                      </p:cBhvr>
                                      <p:tavLst>
                                        <p:tav tm="0">
                                          <p:val>
                                            <p:fltVal val="0"/>
                                          </p:val>
                                        </p:tav>
                                        <p:tav tm="100000">
                                          <p:val>
                                            <p:strVal val="#ppt_w"/>
                                          </p:val>
                                        </p:tav>
                                      </p:tavLst>
                                    </p:anim>
                                    <p:anim calcmode="lin" valueType="num">
                                      <p:cBhvr>
                                        <p:cTn id="16" dur="1000" fill="hold"/>
                                        <p:tgtEl>
                                          <p:spTgt spid="154633"/>
                                        </p:tgtEl>
                                        <p:attrNameLst>
                                          <p:attrName>ppt_h</p:attrName>
                                        </p:attrNameLst>
                                      </p:cBhvr>
                                      <p:tavLst>
                                        <p:tav tm="0">
                                          <p:val>
                                            <p:fltVal val="0"/>
                                          </p:val>
                                        </p:tav>
                                        <p:tav tm="100000">
                                          <p:val>
                                            <p:strVal val="#ppt_h"/>
                                          </p:val>
                                        </p:tav>
                                      </p:tavLst>
                                    </p:anim>
                                    <p:anim calcmode="lin" valueType="num">
                                      <p:cBhvr>
                                        <p:cTn id="17" dur="1000" fill="hold"/>
                                        <p:tgtEl>
                                          <p:spTgt spid="154633"/>
                                        </p:tgtEl>
                                        <p:attrNameLst>
                                          <p:attrName>style.rotation</p:attrName>
                                        </p:attrNameLst>
                                      </p:cBhvr>
                                      <p:tavLst>
                                        <p:tav tm="0">
                                          <p:val>
                                            <p:fltVal val="90"/>
                                          </p:val>
                                        </p:tav>
                                        <p:tav tm="100000">
                                          <p:val>
                                            <p:fltVal val="0"/>
                                          </p:val>
                                        </p:tav>
                                      </p:tavLst>
                                    </p:anim>
                                    <p:animEffect transition="in" filter="fade">
                                      <p:cBhvr>
                                        <p:cTn id="18" dur="1000"/>
                                        <p:tgtEl>
                                          <p:spTgt spid="15463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54627">
                                            <p:txEl>
                                              <p:pRg st="1" end="1"/>
                                            </p:txEl>
                                          </p:spTgt>
                                        </p:tgtEl>
                                        <p:attrNameLst>
                                          <p:attrName>style.visibility</p:attrName>
                                        </p:attrNameLst>
                                      </p:cBhvr>
                                      <p:to>
                                        <p:strVal val="visible"/>
                                      </p:to>
                                    </p:set>
                                    <p:animEffect transition="in" filter="fade">
                                      <p:cBhvr>
                                        <p:cTn id="23" dur="1000"/>
                                        <p:tgtEl>
                                          <p:spTgt spid="154627">
                                            <p:txEl>
                                              <p:pRg st="1" end="1"/>
                                            </p:txEl>
                                          </p:spTgt>
                                        </p:tgtEl>
                                      </p:cBhvr>
                                    </p:animEffect>
                                    <p:anim calcmode="lin" valueType="num">
                                      <p:cBhvr>
                                        <p:cTn id="24" dur="1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462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4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54630"/>
                                        </p:tgtEl>
                                        <p:attrNameLst>
                                          <p:attrName>style.visibility</p:attrName>
                                        </p:attrNameLst>
                                      </p:cBhvr>
                                      <p:to>
                                        <p:strVal val="visible"/>
                                      </p:to>
                                    </p:set>
                                    <p:anim calcmode="lin" valueType="num">
                                      <p:cBhvr>
                                        <p:cTn id="31" dur="1000" fill="hold"/>
                                        <p:tgtEl>
                                          <p:spTgt spid="154630"/>
                                        </p:tgtEl>
                                        <p:attrNameLst>
                                          <p:attrName>ppt_w</p:attrName>
                                        </p:attrNameLst>
                                      </p:cBhvr>
                                      <p:tavLst>
                                        <p:tav tm="0">
                                          <p:val>
                                            <p:fltVal val="0"/>
                                          </p:val>
                                        </p:tav>
                                        <p:tav tm="100000">
                                          <p:val>
                                            <p:strVal val="#ppt_w"/>
                                          </p:val>
                                        </p:tav>
                                      </p:tavLst>
                                    </p:anim>
                                    <p:anim calcmode="lin" valueType="num">
                                      <p:cBhvr>
                                        <p:cTn id="32" dur="1000" fill="hold"/>
                                        <p:tgtEl>
                                          <p:spTgt spid="154630"/>
                                        </p:tgtEl>
                                        <p:attrNameLst>
                                          <p:attrName>ppt_h</p:attrName>
                                        </p:attrNameLst>
                                      </p:cBhvr>
                                      <p:tavLst>
                                        <p:tav tm="0">
                                          <p:val>
                                            <p:fltVal val="0"/>
                                          </p:val>
                                        </p:tav>
                                        <p:tav tm="100000">
                                          <p:val>
                                            <p:strVal val="#ppt_h"/>
                                          </p:val>
                                        </p:tav>
                                      </p:tavLst>
                                    </p:anim>
                                    <p:anim calcmode="lin" valueType="num">
                                      <p:cBhvr>
                                        <p:cTn id="33" dur="1000" fill="hold"/>
                                        <p:tgtEl>
                                          <p:spTgt spid="1546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546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54627">
                                            <p:txEl>
                                              <p:pRg st="2" end="2"/>
                                            </p:txEl>
                                          </p:spTgt>
                                        </p:tgtEl>
                                        <p:attrNameLst>
                                          <p:attrName>style.visibility</p:attrName>
                                        </p:attrNameLst>
                                      </p:cBhvr>
                                      <p:to>
                                        <p:strVal val="visible"/>
                                      </p:to>
                                    </p:set>
                                    <p:animEffect transition="in" filter="fade">
                                      <p:cBhvr>
                                        <p:cTn id="39" dur="1000"/>
                                        <p:tgtEl>
                                          <p:spTgt spid="154627">
                                            <p:txEl>
                                              <p:pRg st="2" end="2"/>
                                            </p:txEl>
                                          </p:spTgt>
                                        </p:tgtEl>
                                      </p:cBhvr>
                                    </p:animEffect>
                                    <p:anim calcmode="lin" valueType="num">
                                      <p:cBhvr>
                                        <p:cTn id="40" dur="1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54627">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46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154632"/>
                                        </p:tgtEl>
                                        <p:attrNameLst>
                                          <p:attrName>style.visibility</p:attrName>
                                        </p:attrNameLst>
                                      </p:cBhvr>
                                      <p:to>
                                        <p:strVal val="visible"/>
                                      </p:to>
                                    </p:set>
                                    <p:animScale>
                                      <p:cBhvr>
                                        <p:cTn id="47" dur="1000" decel="50000" fill="hold">
                                          <p:stCondLst>
                                            <p:cond delay="0"/>
                                          </p:stCondLst>
                                        </p:cTn>
                                        <p:tgtEl>
                                          <p:spTgt spid="1546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54632"/>
                                        </p:tgtEl>
                                        <p:attrNameLst>
                                          <p:attrName>ppt_x</p:attrName>
                                          <p:attrName>ppt_y</p:attrName>
                                        </p:attrNameLst>
                                      </p:cBhvr>
                                    </p:animMotion>
                                    <p:animEffect transition="in" filter="fade">
                                      <p:cBhvr>
                                        <p:cTn id="49" dur="1000"/>
                                        <p:tgtEl>
                                          <p:spTgt spid="154632"/>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154627">
                                            <p:txEl>
                                              <p:pRg st="3" end="3"/>
                                            </p:txEl>
                                          </p:spTgt>
                                        </p:tgtEl>
                                        <p:attrNameLst>
                                          <p:attrName>style.visibility</p:attrName>
                                        </p:attrNameLst>
                                      </p:cBhvr>
                                      <p:to>
                                        <p:strVal val="visible"/>
                                      </p:to>
                                    </p:set>
                                    <p:animEffect transition="in" filter="fade">
                                      <p:cBhvr>
                                        <p:cTn id="54" dur="1000"/>
                                        <p:tgtEl>
                                          <p:spTgt spid="154627">
                                            <p:txEl>
                                              <p:pRg st="3" end="3"/>
                                            </p:txEl>
                                          </p:spTgt>
                                        </p:tgtEl>
                                      </p:cBhvr>
                                    </p:animEffect>
                                    <p:anim calcmode="lin" valueType="num">
                                      <p:cBhvr>
                                        <p:cTn id="55" dur="10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154627">
                                            <p:txEl>
                                              <p:pRg st="3" end="3"/>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5462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066800" y="0"/>
            <a:ext cx="4419600" cy="1143000"/>
          </a:xfrm>
        </p:spPr>
        <p:txBody>
          <a:bodyPr/>
          <a:lstStyle/>
          <a:p>
            <a:pPr eaLnBrk="1" hangingPunct="1">
              <a:defRPr/>
            </a:pPr>
            <a:r>
              <a:rPr lang="en-US" smtClean="0"/>
              <a:t>  </a:t>
            </a:r>
            <a:r>
              <a:rPr lang="en-US" sz="4000" smtClean="0"/>
              <a:t>Edward VI</a:t>
            </a:r>
          </a:p>
        </p:txBody>
      </p:sp>
      <p:sp>
        <p:nvSpPr>
          <p:cNvPr id="46083" name="Rectangle 3"/>
          <p:cNvSpPr>
            <a:spLocks noGrp="1" noChangeArrowheads="1"/>
          </p:cNvSpPr>
          <p:nvPr>
            <p:ph type="subTitle" idx="1"/>
          </p:nvPr>
        </p:nvSpPr>
        <p:spPr>
          <a:xfrm>
            <a:off x="2819400" y="152400"/>
            <a:ext cx="6172200" cy="6705600"/>
          </a:xfrm>
        </p:spPr>
        <p:txBody>
          <a:bodyPr/>
          <a:lstStyle/>
          <a:p>
            <a:pPr eaLnBrk="1" hangingPunct="1">
              <a:buFont typeface="Wingdings" pitchFamily="2" charset="2"/>
              <a:buChar char="v"/>
              <a:defRPr/>
            </a:pPr>
            <a:r>
              <a:rPr lang="en-US" sz="2400" b="1" smtClean="0"/>
              <a:t>He was the son of Henry VIII and </a:t>
            </a:r>
            <a:r>
              <a:rPr lang="en-US" sz="2400" b="1" smtClean="0">
                <a:solidFill>
                  <a:srgbClr val="FFFF66"/>
                </a:solidFill>
              </a:rPr>
              <a:t>Jane Seymour</a:t>
            </a:r>
            <a:r>
              <a:rPr lang="en-US" sz="2400" b="1" smtClean="0"/>
              <a:t> - a Protestant who became king at the age of 9.  </a:t>
            </a:r>
          </a:p>
          <a:p>
            <a:pPr eaLnBrk="1" hangingPunct="1">
              <a:buFont typeface="Wingdings" pitchFamily="2" charset="2"/>
              <a:buChar char="v"/>
              <a:defRPr/>
            </a:pPr>
            <a:r>
              <a:rPr lang="en-US" sz="2400" b="1" smtClean="0"/>
              <a:t>The Church of England expanded while he was king.  </a:t>
            </a:r>
          </a:p>
          <a:p>
            <a:pPr eaLnBrk="1" hangingPunct="1">
              <a:buFont typeface="Wingdings" pitchFamily="2" charset="2"/>
              <a:buChar char="v"/>
              <a:defRPr/>
            </a:pPr>
            <a:r>
              <a:rPr lang="en-US" sz="2400" b="1" smtClean="0"/>
              <a:t>But he was sickly and died at the age of 16.   </a:t>
            </a:r>
          </a:p>
          <a:p>
            <a:pPr eaLnBrk="1" hangingPunct="1">
              <a:buFont typeface="Wingdings" pitchFamily="2" charset="2"/>
              <a:buChar char="v"/>
              <a:defRPr/>
            </a:pPr>
            <a:r>
              <a:rPr lang="en-US" sz="2400" b="1" smtClean="0"/>
              <a:t>During his kingship, England was largely under the rule of Edward’s council, which included </a:t>
            </a:r>
            <a:r>
              <a:rPr lang="en-US" sz="2400" b="1" smtClean="0">
                <a:solidFill>
                  <a:srgbClr val="FFFF66"/>
                </a:solidFill>
              </a:rPr>
              <a:t>Thomas Seymour (the Duke of Somerset)</a:t>
            </a:r>
            <a:r>
              <a:rPr lang="en-US" sz="2400" b="1" smtClean="0"/>
              <a:t>…</a:t>
            </a:r>
          </a:p>
        </p:txBody>
      </p:sp>
      <p:pic>
        <p:nvPicPr>
          <p:cNvPr id="46085" name="Picture 5" descr="edwardVIportrait"/>
          <p:cNvPicPr>
            <a:picLocks noChangeAspect="1" noChangeArrowheads="1"/>
          </p:cNvPicPr>
          <p:nvPr/>
        </p:nvPicPr>
        <p:blipFill>
          <a:blip r:embed="rId3"/>
          <a:srcRect/>
          <a:stretch>
            <a:fillRect/>
          </a:stretch>
        </p:blipFill>
        <p:spPr bwMode="auto">
          <a:xfrm>
            <a:off x="152400" y="1828800"/>
            <a:ext cx="2554288" cy="3429000"/>
          </a:xfrm>
          <a:prstGeom prst="rect">
            <a:avLst/>
          </a:prstGeom>
          <a:noFill/>
          <a:ln w="12700">
            <a:solidFill>
              <a:srgbClr val="000000"/>
            </a:solidFill>
            <a:miter lim="800000"/>
            <a:headEnd/>
            <a:tailEnd/>
          </a:ln>
        </p:spPr>
      </p:pic>
      <p:pic>
        <p:nvPicPr>
          <p:cNvPr id="46087" name="Picture 7" descr="tseymour"/>
          <p:cNvPicPr>
            <a:picLocks noChangeAspect="1" noChangeArrowheads="1"/>
          </p:cNvPicPr>
          <p:nvPr/>
        </p:nvPicPr>
        <p:blipFill>
          <a:blip r:embed="rId4"/>
          <a:srcRect/>
          <a:stretch>
            <a:fillRect/>
          </a:stretch>
        </p:blipFill>
        <p:spPr bwMode="auto">
          <a:xfrm>
            <a:off x="4572000" y="4114800"/>
            <a:ext cx="2857500" cy="25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diamond(in)">
                                      <p:cBhvr>
                                        <p:cTn id="13" dur="2000"/>
                                        <p:tgtEl>
                                          <p:spTgt spid="4608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6083">
                                            <p:txEl>
                                              <p:pRg st="0" end="0"/>
                                            </p:txEl>
                                          </p:spTgt>
                                        </p:tgtEl>
                                        <p:attrNameLst>
                                          <p:attrName>style.visibility</p:attrName>
                                        </p:attrNameLst>
                                      </p:cBhvr>
                                      <p:to>
                                        <p:strVal val="visible"/>
                                      </p:to>
                                    </p:set>
                                    <p:animEffect transition="in" filter="wipe(down)">
                                      <p:cBhvr>
                                        <p:cTn id="18" dur="500"/>
                                        <p:tgtEl>
                                          <p:spTgt spid="460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083">
                                            <p:txEl>
                                              <p:pRg st="1" end="1"/>
                                            </p:txEl>
                                          </p:spTgt>
                                        </p:tgtEl>
                                        <p:attrNameLst>
                                          <p:attrName>style.visibility</p:attrName>
                                        </p:attrNameLst>
                                      </p:cBhvr>
                                      <p:to>
                                        <p:strVal val="visible"/>
                                      </p:to>
                                    </p:set>
                                    <p:animEffect transition="in" filter="wipe(down)">
                                      <p:cBhvr>
                                        <p:cTn id="23" dur="500"/>
                                        <p:tgtEl>
                                          <p:spTgt spid="4608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83">
                                            <p:txEl>
                                              <p:pRg st="2" end="2"/>
                                            </p:txEl>
                                          </p:spTgt>
                                        </p:tgtEl>
                                        <p:attrNameLst>
                                          <p:attrName>style.visibility</p:attrName>
                                        </p:attrNameLst>
                                      </p:cBhvr>
                                      <p:to>
                                        <p:strVal val="visible"/>
                                      </p:to>
                                    </p:set>
                                    <p:animEffect transition="in" filter="wipe(down)">
                                      <p:cBhvr>
                                        <p:cTn id="28" dur="500"/>
                                        <p:tgtEl>
                                          <p:spTgt spid="4608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083">
                                            <p:txEl>
                                              <p:pRg st="3" end="3"/>
                                            </p:txEl>
                                          </p:spTgt>
                                        </p:tgtEl>
                                        <p:attrNameLst>
                                          <p:attrName>style.visibility</p:attrName>
                                        </p:attrNameLst>
                                      </p:cBhvr>
                                      <p:to>
                                        <p:strVal val="visible"/>
                                      </p:to>
                                    </p:set>
                                    <p:animEffect transition="in" filter="wipe(down)">
                                      <p:cBhvr>
                                        <p:cTn id="33" dur="500"/>
                                        <p:tgtEl>
                                          <p:spTgt spid="4608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8" presetClass="entr" presetSubtype="0" accel="100000" fill="hold" nodeType="clickEffect">
                                  <p:stCondLst>
                                    <p:cond delay="0"/>
                                  </p:stCondLst>
                                  <p:childTnLst>
                                    <p:set>
                                      <p:cBhvr>
                                        <p:cTn id="37" dur="1" fill="hold">
                                          <p:stCondLst>
                                            <p:cond delay="0"/>
                                          </p:stCondLst>
                                        </p:cTn>
                                        <p:tgtEl>
                                          <p:spTgt spid="46087"/>
                                        </p:tgtEl>
                                        <p:attrNameLst>
                                          <p:attrName>style.visibility</p:attrName>
                                        </p:attrNameLst>
                                      </p:cBhvr>
                                      <p:to>
                                        <p:strVal val="visible"/>
                                      </p:to>
                                    </p:set>
                                    <p:anim calcmode="lin" valueType="num">
                                      <p:cBhvr>
                                        <p:cTn id="38" dur="500" fill="hold"/>
                                        <p:tgtEl>
                                          <p:spTgt spid="46087"/>
                                        </p:tgtEl>
                                        <p:attrNameLst>
                                          <p:attrName>ppt_w</p:attrName>
                                        </p:attrNameLst>
                                      </p:cBhvr>
                                      <p:tavLst>
                                        <p:tav tm="0">
                                          <p:val>
                                            <p:strVal val="#ppt_w*2.5"/>
                                          </p:val>
                                        </p:tav>
                                        <p:tav tm="100000">
                                          <p:val>
                                            <p:strVal val="#ppt_w"/>
                                          </p:val>
                                        </p:tav>
                                      </p:tavLst>
                                    </p:anim>
                                    <p:anim calcmode="lin" valueType="num">
                                      <p:cBhvr>
                                        <p:cTn id="39" dur="500" fill="hold"/>
                                        <p:tgtEl>
                                          <p:spTgt spid="46087"/>
                                        </p:tgtEl>
                                        <p:attrNameLst>
                                          <p:attrName>ppt_h</p:attrName>
                                        </p:attrNameLst>
                                      </p:cBhvr>
                                      <p:tavLst>
                                        <p:tav tm="0">
                                          <p:val>
                                            <p:strVal val="#ppt_h*0.01"/>
                                          </p:val>
                                        </p:tav>
                                        <p:tav tm="100000">
                                          <p:val>
                                            <p:strVal val="#ppt_h"/>
                                          </p:val>
                                        </p:tav>
                                      </p:tavLst>
                                    </p:anim>
                                    <p:anim calcmode="lin" valueType="num">
                                      <p:cBhvr>
                                        <p:cTn id="40" dur="500" fill="hold"/>
                                        <p:tgtEl>
                                          <p:spTgt spid="46087"/>
                                        </p:tgtEl>
                                        <p:attrNameLst>
                                          <p:attrName>ppt_x</p:attrName>
                                        </p:attrNameLst>
                                      </p:cBhvr>
                                      <p:tavLst>
                                        <p:tav tm="0">
                                          <p:val>
                                            <p:strVal val="#ppt_x"/>
                                          </p:val>
                                        </p:tav>
                                        <p:tav tm="100000">
                                          <p:val>
                                            <p:strVal val="#ppt_x"/>
                                          </p:val>
                                        </p:tav>
                                      </p:tavLst>
                                    </p:anim>
                                    <p:anim calcmode="lin" valueType="num">
                                      <p:cBhvr>
                                        <p:cTn id="41" dur="500" fill="hold"/>
                                        <p:tgtEl>
                                          <p:spTgt spid="46087"/>
                                        </p:tgtEl>
                                        <p:attrNameLst>
                                          <p:attrName>ppt_y</p:attrName>
                                        </p:attrNameLst>
                                      </p:cBhvr>
                                      <p:tavLst>
                                        <p:tav tm="0">
                                          <p:val>
                                            <p:strVal val="#ppt_h+1"/>
                                          </p:val>
                                        </p:tav>
                                        <p:tav tm="100000">
                                          <p:val>
                                            <p:strVal val="#ppt_y"/>
                                          </p:val>
                                        </p:tav>
                                      </p:tavLst>
                                    </p:anim>
                                    <p:animEffect transition="in" filter="fade">
                                      <p:cBhvr>
                                        <p:cTn id="42"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flipV="1">
            <a:off x="457200" y="0"/>
            <a:ext cx="8229600" cy="277813"/>
          </a:xfrm>
        </p:spPr>
        <p:txBody>
          <a:bodyPr/>
          <a:lstStyle/>
          <a:p>
            <a:pPr eaLnBrk="1" hangingPunct="1">
              <a:defRPr/>
            </a:pPr>
            <a:endParaRPr lang="en-US" sz="4000" smtClean="0"/>
          </a:p>
        </p:txBody>
      </p:sp>
      <p:sp>
        <p:nvSpPr>
          <p:cNvPr id="156675" name="Rectangle 3"/>
          <p:cNvSpPr>
            <a:spLocks noGrp="1" noChangeArrowheads="1"/>
          </p:cNvSpPr>
          <p:nvPr>
            <p:ph type="body" idx="1"/>
          </p:nvPr>
        </p:nvSpPr>
        <p:spPr>
          <a:xfrm>
            <a:off x="457200" y="685800"/>
            <a:ext cx="8229600" cy="5943600"/>
          </a:xfrm>
        </p:spPr>
        <p:txBody>
          <a:bodyPr/>
          <a:lstStyle/>
          <a:p>
            <a:pPr eaLnBrk="1" hangingPunct="1">
              <a:buFont typeface="Wingdings" pitchFamily="2" charset="2"/>
              <a:buChar char="v"/>
              <a:defRPr/>
            </a:pPr>
            <a:r>
              <a:rPr lang="en-US" b="1" smtClean="0"/>
              <a:t>Elizabeth fell in love with Thomas Seymour, and he wanted to marry either Elizabeth or Mary (but they could only marry w/ the permission of the entire council), so Seymour instead married Catherine Parr (Henry’s widow) – as Elizabeth lived w/ Parr, this made Seymour her stepfather and guardian (and it is likely that he abused her during this time)</a:t>
            </a:r>
          </a:p>
          <a:p>
            <a:pPr eaLnBrk="1" hangingPunct="1">
              <a:buFont typeface="Wingdings" pitchFamily="2" charset="2"/>
              <a:buChar char="v"/>
              <a:defRPr/>
            </a:pPr>
            <a:r>
              <a:rPr lang="en-US" b="1" smtClean="0"/>
              <a:t>When Parr died in childbirth, she had left all to Seymour in an oral will</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1000"/>
                                        <p:tgtEl>
                                          <p:spTgt spid="156675">
                                            <p:txEl>
                                              <p:pRg st="0" end="0"/>
                                            </p:txEl>
                                          </p:spTgt>
                                        </p:tgtEl>
                                      </p:cBhvr>
                                    </p:animEffect>
                                    <p:anim calcmode="lin" valueType="num">
                                      <p:cBhvr>
                                        <p:cTn id="8"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667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667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Effect transition="in" filter="fade">
                                      <p:cBhvr>
                                        <p:cTn id="13" dur="1000"/>
                                        <p:tgtEl>
                                          <p:spTgt spid="156675">
                                            <p:txEl>
                                              <p:pRg st="1" end="1"/>
                                            </p:txEl>
                                          </p:spTgt>
                                        </p:tgtEl>
                                      </p:cBhvr>
                                    </p:animEffect>
                                    <p:anim calcmode="lin" valueType="num">
                                      <p:cBhvr>
                                        <p:cTn id="14" dur="1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667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667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0"/>
            <a:ext cx="5410200" cy="685800"/>
          </a:xfrm>
        </p:spPr>
        <p:txBody>
          <a:bodyPr/>
          <a:lstStyle/>
          <a:p>
            <a:pPr eaLnBrk="1" hangingPunct="1">
              <a:defRPr/>
            </a:pPr>
            <a:r>
              <a:rPr lang="en-US" sz="4800" smtClean="0"/>
              <a:t>Jane Grey</a:t>
            </a:r>
          </a:p>
        </p:txBody>
      </p:sp>
      <p:sp>
        <p:nvSpPr>
          <p:cNvPr id="45059" name="Rectangle 3"/>
          <p:cNvSpPr>
            <a:spLocks noGrp="1" noChangeArrowheads="1"/>
          </p:cNvSpPr>
          <p:nvPr>
            <p:ph type="subTitle" idx="1"/>
          </p:nvPr>
        </p:nvSpPr>
        <p:spPr>
          <a:xfrm>
            <a:off x="0" y="685800"/>
            <a:ext cx="6019800" cy="5715000"/>
          </a:xfrm>
        </p:spPr>
        <p:txBody>
          <a:bodyPr/>
          <a:lstStyle/>
          <a:p>
            <a:pPr eaLnBrk="1" hangingPunct="1">
              <a:lnSpc>
                <a:spcPct val="90000"/>
              </a:lnSpc>
              <a:buFont typeface="Wingdings" pitchFamily="2" charset="2"/>
              <a:buChar char="v"/>
              <a:defRPr/>
            </a:pPr>
            <a:r>
              <a:rPr lang="en-US" sz="2400" b="1" smtClean="0"/>
              <a:t>In need of a lady of the household, he brought in </a:t>
            </a:r>
            <a:r>
              <a:rPr lang="en-US" sz="2400" b="1" smtClean="0">
                <a:solidFill>
                  <a:srgbClr val="FFFF66"/>
                </a:solidFill>
              </a:rPr>
              <a:t>Lady Jane Grey</a:t>
            </a:r>
            <a:r>
              <a:rPr lang="en-US" sz="2400" b="1" smtClean="0"/>
              <a:t> (Henry VIII’s grand-niece), saying he would marry her off to Edward VI </a:t>
            </a:r>
          </a:p>
          <a:p>
            <a:pPr eaLnBrk="1" hangingPunct="1">
              <a:lnSpc>
                <a:spcPct val="90000"/>
              </a:lnSpc>
              <a:buFont typeface="Wingdings" pitchFamily="2" charset="2"/>
              <a:buChar char="v"/>
              <a:defRPr/>
            </a:pPr>
            <a:r>
              <a:rPr lang="en-US" sz="2400" b="1" smtClean="0"/>
              <a:t> Seymour wanted Lady Jane Grey as the next queen, as opposed to Edward’s sister Mary, who was Catholic.  (Seymour’s son had married Jane Grey.)</a:t>
            </a:r>
          </a:p>
          <a:p>
            <a:pPr eaLnBrk="1" hangingPunct="1">
              <a:lnSpc>
                <a:spcPct val="90000"/>
              </a:lnSpc>
              <a:buFont typeface="Wingdings" pitchFamily="2" charset="2"/>
              <a:buChar char="v"/>
              <a:defRPr/>
            </a:pPr>
            <a:r>
              <a:rPr lang="en-US" sz="2400" b="1" smtClean="0"/>
              <a:t> in 1549, Edward passed the Act of Uniformity, introducing the Protestant Prayer Book – Mary looked to Catholic Spain and her cousin Charles V for assistance – basically, she disobeyed her brother and father…</a:t>
            </a:r>
          </a:p>
          <a:p>
            <a:pPr eaLnBrk="1" hangingPunct="1">
              <a:lnSpc>
                <a:spcPct val="90000"/>
              </a:lnSpc>
              <a:buFont typeface="Wingdings" pitchFamily="2" charset="2"/>
              <a:buChar char="v"/>
              <a:defRPr/>
            </a:pPr>
            <a:r>
              <a:rPr lang="en-US" sz="2400" b="1" smtClean="0"/>
              <a:t>So all the fundamental 16</a:t>
            </a:r>
            <a:r>
              <a:rPr lang="en-US" sz="2400" b="1" baseline="30000" smtClean="0"/>
              <a:t>th</a:t>
            </a:r>
            <a:r>
              <a:rPr lang="en-US" sz="2400" b="1" smtClean="0"/>
              <a:t> century values came into conflict – </a:t>
            </a:r>
            <a:r>
              <a:rPr lang="en-US" sz="2400" b="1" i="1" smtClean="0"/>
              <a:t>religion, patriotism, the law, dynastic succession</a:t>
            </a:r>
            <a:r>
              <a:rPr lang="en-US" sz="2400" b="1" smtClean="0"/>
              <a:t>…</a:t>
            </a:r>
          </a:p>
        </p:txBody>
      </p:sp>
      <p:pic>
        <p:nvPicPr>
          <p:cNvPr id="45064" name="Picture 8" descr="janegrey"/>
          <p:cNvPicPr>
            <a:picLocks noChangeAspect="1" noChangeArrowheads="1"/>
          </p:cNvPicPr>
          <p:nvPr/>
        </p:nvPicPr>
        <p:blipFill>
          <a:blip r:embed="rId3"/>
          <a:srcRect/>
          <a:stretch>
            <a:fillRect/>
          </a:stretch>
        </p:blipFill>
        <p:spPr bwMode="auto">
          <a:xfrm>
            <a:off x="6210300" y="533400"/>
            <a:ext cx="2933700"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5064"/>
                                        </p:tgtEl>
                                        <p:attrNameLst>
                                          <p:attrName>style.visibility</p:attrName>
                                        </p:attrNameLst>
                                      </p:cBhvr>
                                      <p:to>
                                        <p:strVal val="visible"/>
                                      </p:to>
                                    </p:set>
                                    <p:animEffect transition="in" filter="diamond(in)">
                                      <p:cBhvr>
                                        <p:cTn id="13" dur="2000"/>
                                        <p:tgtEl>
                                          <p:spTgt spid="450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5059">
                                            <p:txEl>
                                              <p:pRg st="0" end="0"/>
                                            </p:txEl>
                                          </p:spTgt>
                                        </p:tgtEl>
                                        <p:attrNameLst>
                                          <p:attrName>style.visibility</p:attrName>
                                        </p:attrNameLst>
                                      </p:cBhvr>
                                      <p:to>
                                        <p:strVal val="visible"/>
                                      </p:to>
                                    </p:set>
                                    <p:animEffect transition="in" filter="wipe(down)">
                                      <p:cBhvr>
                                        <p:cTn id="18" dur="500"/>
                                        <p:tgtEl>
                                          <p:spTgt spid="4505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5059">
                                            <p:txEl>
                                              <p:pRg st="1" end="1"/>
                                            </p:txEl>
                                          </p:spTgt>
                                        </p:tgtEl>
                                        <p:attrNameLst>
                                          <p:attrName>style.visibility</p:attrName>
                                        </p:attrNameLst>
                                      </p:cBhvr>
                                      <p:to>
                                        <p:strVal val="visible"/>
                                      </p:to>
                                    </p:set>
                                    <p:animEffect transition="in" filter="wipe(down)">
                                      <p:cBhvr>
                                        <p:cTn id="23" dur="500"/>
                                        <p:tgtEl>
                                          <p:spTgt spid="4505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5059">
                                            <p:txEl>
                                              <p:pRg st="2" end="2"/>
                                            </p:txEl>
                                          </p:spTgt>
                                        </p:tgtEl>
                                        <p:attrNameLst>
                                          <p:attrName>style.visibility</p:attrName>
                                        </p:attrNameLst>
                                      </p:cBhvr>
                                      <p:to>
                                        <p:strVal val="visible"/>
                                      </p:to>
                                    </p:set>
                                    <p:animEffect transition="in" filter="wipe(down)">
                                      <p:cBhvr>
                                        <p:cTn id="28" dur="500"/>
                                        <p:tgtEl>
                                          <p:spTgt spid="4505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059">
                                            <p:txEl>
                                              <p:pRg st="3" end="3"/>
                                            </p:txEl>
                                          </p:spTgt>
                                        </p:tgtEl>
                                        <p:attrNameLst>
                                          <p:attrName>style.visibility</p:attrName>
                                        </p:attrNameLst>
                                      </p:cBhvr>
                                      <p:to>
                                        <p:strVal val="visible"/>
                                      </p:to>
                                    </p:set>
                                    <p:animEffect transition="in" filter="wipe(down)">
                                      <p:cBhvr>
                                        <p:cTn id="33"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flipV="1">
            <a:off x="457200" y="0"/>
            <a:ext cx="8229600" cy="277813"/>
          </a:xfrm>
        </p:spPr>
        <p:txBody>
          <a:bodyPr/>
          <a:lstStyle/>
          <a:p>
            <a:pPr eaLnBrk="1" hangingPunct="1">
              <a:defRPr/>
            </a:pPr>
            <a:endParaRPr lang="en-US" sz="4000" smtClean="0"/>
          </a:p>
        </p:txBody>
      </p:sp>
      <p:sp>
        <p:nvSpPr>
          <p:cNvPr id="159747" name="Rectangle 3"/>
          <p:cNvSpPr>
            <a:spLocks noGrp="1" noChangeArrowheads="1"/>
          </p:cNvSpPr>
          <p:nvPr>
            <p:ph type="body" idx="1"/>
          </p:nvPr>
        </p:nvSpPr>
        <p:spPr>
          <a:xfrm>
            <a:off x="457200" y="609600"/>
            <a:ext cx="8229600" cy="6019800"/>
          </a:xfrm>
        </p:spPr>
        <p:txBody>
          <a:bodyPr/>
          <a:lstStyle/>
          <a:p>
            <a:pPr eaLnBrk="1" hangingPunct="1">
              <a:lnSpc>
                <a:spcPct val="90000"/>
              </a:lnSpc>
              <a:buFont typeface="Wingdings" pitchFamily="2" charset="2"/>
              <a:buChar char="v"/>
              <a:defRPr/>
            </a:pPr>
            <a:r>
              <a:rPr lang="en-US" sz="2400" b="1" smtClean="0"/>
              <a:t>Edward opted for religion and plotted to get rid of Mary (and Elizabeth, as he thought she would not go along w/ him)</a:t>
            </a:r>
          </a:p>
          <a:p>
            <a:pPr eaLnBrk="1" hangingPunct="1">
              <a:lnSpc>
                <a:spcPct val="90000"/>
              </a:lnSpc>
              <a:buFont typeface="Wingdings" pitchFamily="2" charset="2"/>
              <a:buChar char="v"/>
              <a:defRPr/>
            </a:pPr>
            <a:r>
              <a:rPr lang="en-US" sz="2400" b="1" smtClean="0"/>
              <a:t>Edward thought succession would go to the male descendants of </a:t>
            </a:r>
            <a:r>
              <a:rPr lang="en-US" sz="2400" b="1" smtClean="0">
                <a:solidFill>
                  <a:srgbClr val="FFFF66"/>
                </a:solidFill>
              </a:rPr>
              <a:t>Mary Tudor</a:t>
            </a:r>
            <a:r>
              <a:rPr lang="en-US" sz="2400" b="1" smtClean="0"/>
              <a:t> (Henry VIII’s sister)</a:t>
            </a:r>
          </a:p>
          <a:p>
            <a:pPr eaLnBrk="1" hangingPunct="1">
              <a:lnSpc>
                <a:spcPct val="90000"/>
              </a:lnSpc>
              <a:buFont typeface="Wingdings" pitchFamily="2" charset="2"/>
              <a:buChar char="v"/>
              <a:defRPr/>
            </a:pPr>
            <a:r>
              <a:rPr lang="en-US" sz="2400" b="1" smtClean="0"/>
              <a:t>There were no male heirs at that time, but it was assumed someone would have a son eventually…but then Edward’s health went into rapid decline, and time was running out</a:t>
            </a:r>
          </a:p>
          <a:p>
            <a:pPr eaLnBrk="1" hangingPunct="1">
              <a:lnSpc>
                <a:spcPct val="90000"/>
              </a:lnSpc>
              <a:buFont typeface="Wingdings" pitchFamily="2" charset="2"/>
              <a:buChar char="v"/>
              <a:defRPr/>
            </a:pPr>
            <a:r>
              <a:rPr lang="en-US" sz="2400" b="1" smtClean="0"/>
              <a:t>On his deathbed, Edward changed his will to indicate that Lady Jane Grey (and not her male heirs) should succeed him</a:t>
            </a:r>
          </a:p>
          <a:p>
            <a:pPr eaLnBrk="1" hangingPunct="1">
              <a:lnSpc>
                <a:spcPct val="90000"/>
              </a:lnSpc>
              <a:buFont typeface="Wingdings" pitchFamily="2" charset="2"/>
              <a:buChar char="v"/>
              <a:defRPr/>
            </a:pPr>
            <a:r>
              <a:rPr lang="en-US" sz="2400" b="1" smtClean="0"/>
              <a:t>When Edward died, Jane became the queen, but Mary also proclaimed herself the queen – when Jane’s army faltered, the council abandoned her </a:t>
            </a:r>
          </a:p>
          <a:p>
            <a:pPr eaLnBrk="1" hangingPunct="1">
              <a:lnSpc>
                <a:spcPct val="90000"/>
              </a:lnSpc>
              <a:buFont typeface="Wingdings" pitchFamily="2" charset="2"/>
              <a:buChar char="v"/>
              <a:defRPr/>
            </a:pPr>
            <a:r>
              <a:rPr lang="en-US" sz="2400" b="1" smtClean="0"/>
              <a:t>When Mary recaptured the throne she had Seymour and Jane executed (Jane was queen for 9 days)...</a:t>
            </a: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fade">
                                      <p:cBhvr>
                                        <p:cTn id="7" dur="1000"/>
                                        <p:tgtEl>
                                          <p:spTgt spid="159747">
                                            <p:txEl>
                                              <p:pRg st="0" end="0"/>
                                            </p:txEl>
                                          </p:spTgt>
                                        </p:tgtEl>
                                      </p:cBhvr>
                                    </p:animEffect>
                                    <p:anim calcmode="lin" valueType="num">
                                      <p:cBhvr>
                                        <p:cTn id="8" dur="10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974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97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9747">
                                            <p:txEl>
                                              <p:pRg st="1" end="1"/>
                                            </p:txEl>
                                          </p:spTgt>
                                        </p:tgtEl>
                                        <p:attrNameLst>
                                          <p:attrName>style.visibility</p:attrName>
                                        </p:attrNameLst>
                                      </p:cBhvr>
                                      <p:to>
                                        <p:strVal val="visible"/>
                                      </p:to>
                                    </p:set>
                                    <p:animEffect transition="in" filter="fade">
                                      <p:cBhvr>
                                        <p:cTn id="15" dur="1000"/>
                                        <p:tgtEl>
                                          <p:spTgt spid="159747">
                                            <p:txEl>
                                              <p:pRg st="1" end="1"/>
                                            </p:txEl>
                                          </p:spTgt>
                                        </p:tgtEl>
                                      </p:cBhvr>
                                    </p:animEffect>
                                    <p:anim calcmode="lin" valueType="num">
                                      <p:cBhvr>
                                        <p:cTn id="16" dur="10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974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97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59747">
                                            <p:txEl>
                                              <p:pRg st="2" end="2"/>
                                            </p:txEl>
                                          </p:spTgt>
                                        </p:tgtEl>
                                        <p:attrNameLst>
                                          <p:attrName>style.visibility</p:attrName>
                                        </p:attrNameLst>
                                      </p:cBhvr>
                                      <p:to>
                                        <p:strVal val="visible"/>
                                      </p:to>
                                    </p:set>
                                    <p:animEffect transition="in" filter="fade">
                                      <p:cBhvr>
                                        <p:cTn id="23" dur="1000"/>
                                        <p:tgtEl>
                                          <p:spTgt spid="159747">
                                            <p:txEl>
                                              <p:pRg st="2" end="2"/>
                                            </p:txEl>
                                          </p:spTgt>
                                        </p:tgtEl>
                                      </p:cBhvr>
                                    </p:animEffect>
                                    <p:anim calcmode="lin" valueType="num">
                                      <p:cBhvr>
                                        <p:cTn id="24" dur="10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974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97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59747">
                                            <p:txEl>
                                              <p:pRg st="3" end="3"/>
                                            </p:txEl>
                                          </p:spTgt>
                                        </p:tgtEl>
                                        <p:attrNameLst>
                                          <p:attrName>style.visibility</p:attrName>
                                        </p:attrNameLst>
                                      </p:cBhvr>
                                      <p:to>
                                        <p:strVal val="visible"/>
                                      </p:to>
                                    </p:set>
                                    <p:animEffect transition="in" filter="fade">
                                      <p:cBhvr>
                                        <p:cTn id="31" dur="1000"/>
                                        <p:tgtEl>
                                          <p:spTgt spid="159747">
                                            <p:txEl>
                                              <p:pRg st="3" end="3"/>
                                            </p:txEl>
                                          </p:spTgt>
                                        </p:tgtEl>
                                      </p:cBhvr>
                                    </p:animEffect>
                                    <p:anim calcmode="lin" valueType="num">
                                      <p:cBhvr>
                                        <p:cTn id="32" dur="10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974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97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59747">
                                            <p:txEl>
                                              <p:pRg st="4" end="4"/>
                                            </p:txEl>
                                          </p:spTgt>
                                        </p:tgtEl>
                                        <p:attrNameLst>
                                          <p:attrName>style.visibility</p:attrName>
                                        </p:attrNameLst>
                                      </p:cBhvr>
                                      <p:to>
                                        <p:strVal val="visible"/>
                                      </p:to>
                                    </p:set>
                                    <p:animEffect transition="in" filter="fade">
                                      <p:cBhvr>
                                        <p:cTn id="39" dur="1000"/>
                                        <p:tgtEl>
                                          <p:spTgt spid="159747">
                                            <p:txEl>
                                              <p:pRg st="4" end="4"/>
                                            </p:txEl>
                                          </p:spTgt>
                                        </p:tgtEl>
                                      </p:cBhvr>
                                    </p:animEffect>
                                    <p:anim calcmode="lin" valueType="num">
                                      <p:cBhvr>
                                        <p:cTn id="40" dur="10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5974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974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59747">
                                            <p:txEl>
                                              <p:pRg st="5" end="5"/>
                                            </p:txEl>
                                          </p:spTgt>
                                        </p:tgtEl>
                                        <p:attrNameLst>
                                          <p:attrName>style.visibility</p:attrName>
                                        </p:attrNameLst>
                                      </p:cBhvr>
                                      <p:to>
                                        <p:strVal val="visible"/>
                                      </p:to>
                                    </p:set>
                                    <p:animEffect transition="in" filter="fade">
                                      <p:cBhvr>
                                        <p:cTn id="47" dur="1000"/>
                                        <p:tgtEl>
                                          <p:spTgt spid="159747">
                                            <p:txEl>
                                              <p:pRg st="5" end="5"/>
                                            </p:txEl>
                                          </p:spTgt>
                                        </p:tgtEl>
                                      </p:cBhvr>
                                    </p:animEffect>
                                    <p:anim calcmode="lin" valueType="num">
                                      <p:cBhvr>
                                        <p:cTn id="48" dur="1000" fill="hold"/>
                                        <p:tgtEl>
                                          <p:spTgt spid="159747">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974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974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endParaRPr lang="en-US" smtClean="0"/>
          </a:p>
        </p:txBody>
      </p:sp>
      <p:sp>
        <p:nvSpPr>
          <p:cNvPr id="161795" name="Rectangle 3"/>
          <p:cNvSpPr>
            <a:spLocks noGrp="1" noChangeArrowheads="1"/>
          </p:cNvSpPr>
          <p:nvPr>
            <p:ph type="body" idx="1"/>
          </p:nvPr>
        </p:nvSpPr>
        <p:spPr/>
        <p:txBody>
          <a:bodyPr/>
          <a:lstStyle/>
          <a:p>
            <a:pPr eaLnBrk="1" hangingPunct="1">
              <a:defRPr/>
            </a:pPr>
            <a:endParaRPr lang="en-US" smtClean="0"/>
          </a:p>
        </p:txBody>
      </p:sp>
      <p:pic>
        <p:nvPicPr>
          <p:cNvPr id="161797" name="Picture 5" descr="DigitalTowerOfLondon"/>
          <p:cNvPicPr>
            <a:picLocks noChangeAspect="1" noChangeArrowheads="1"/>
          </p:cNvPicPr>
          <p:nvPr/>
        </p:nvPicPr>
        <p:blipFill>
          <a:blip r:embed="rId3"/>
          <a:srcRect/>
          <a:stretch>
            <a:fillRect/>
          </a:stretch>
        </p:blipFill>
        <p:spPr bwMode="auto">
          <a:xfrm>
            <a:off x="-23813" y="123825"/>
            <a:ext cx="9191626" cy="661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fade">
                                      <p:cBhvr>
                                        <p:cTn id="7" dur="2000"/>
                                        <p:tgtEl>
                                          <p:spTgt spid="161797"/>
                                        </p:tgtEl>
                                      </p:cBhvr>
                                    </p:animEffect>
                                    <p:anim calcmode="lin" valueType="num">
                                      <p:cBhvr>
                                        <p:cTn id="8" dur="2000" fill="hold"/>
                                        <p:tgtEl>
                                          <p:spTgt spid="161797"/>
                                        </p:tgtEl>
                                        <p:attrNameLst>
                                          <p:attrName>style.rotation</p:attrName>
                                        </p:attrNameLst>
                                      </p:cBhvr>
                                      <p:tavLst>
                                        <p:tav tm="0">
                                          <p:val>
                                            <p:fltVal val="720"/>
                                          </p:val>
                                        </p:tav>
                                        <p:tav tm="100000">
                                          <p:val>
                                            <p:fltVal val="0"/>
                                          </p:val>
                                        </p:tav>
                                      </p:tavLst>
                                    </p:anim>
                                    <p:anim calcmode="lin" valueType="num">
                                      <p:cBhvr>
                                        <p:cTn id="9" dur="2000" fill="hold"/>
                                        <p:tgtEl>
                                          <p:spTgt spid="161797"/>
                                        </p:tgtEl>
                                        <p:attrNameLst>
                                          <p:attrName>ppt_h</p:attrName>
                                        </p:attrNameLst>
                                      </p:cBhvr>
                                      <p:tavLst>
                                        <p:tav tm="0">
                                          <p:val>
                                            <p:fltVal val="0"/>
                                          </p:val>
                                        </p:tav>
                                        <p:tav tm="100000">
                                          <p:val>
                                            <p:strVal val="#ppt_h"/>
                                          </p:val>
                                        </p:tav>
                                      </p:tavLst>
                                    </p:anim>
                                    <p:anim calcmode="lin" valueType="num">
                                      <p:cBhvr>
                                        <p:cTn id="10" dur="2000" fill="hold"/>
                                        <p:tgtEl>
                                          <p:spTgt spid="1617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81000" y="0"/>
            <a:ext cx="7772400" cy="838200"/>
          </a:xfrm>
        </p:spPr>
        <p:txBody>
          <a:bodyPr/>
          <a:lstStyle/>
          <a:p>
            <a:pPr eaLnBrk="1" hangingPunct="1">
              <a:defRPr/>
            </a:pPr>
            <a:r>
              <a:rPr lang="en-US" sz="4800" smtClean="0"/>
              <a:t>Mary I (Bloody Mary)</a:t>
            </a:r>
          </a:p>
        </p:txBody>
      </p:sp>
      <p:sp>
        <p:nvSpPr>
          <p:cNvPr id="47107" name="Rectangle 3"/>
          <p:cNvSpPr>
            <a:spLocks noGrp="1" noChangeArrowheads="1"/>
          </p:cNvSpPr>
          <p:nvPr>
            <p:ph type="subTitle" idx="1"/>
          </p:nvPr>
        </p:nvSpPr>
        <p:spPr>
          <a:xfrm>
            <a:off x="0" y="762000"/>
            <a:ext cx="4876800" cy="6096000"/>
          </a:xfrm>
        </p:spPr>
        <p:txBody>
          <a:bodyPr/>
          <a:lstStyle/>
          <a:p>
            <a:pPr eaLnBrk="1" hangingPunct="1">
              <a:lnSpc>
                <a:spcPct val="90000"/>
              </a:lnSpc>
              <a:buFont typeface="Wingdings" pitchFamily="2" charset="2"/>
              <a:buChar char="v"/>
              <a:defRPr/>
            </a:pPr>
            <a:r>
              <a:rPr lang="en-US" sz="2400" b="1" smtClean="0"/>
              <a:t>Mary was the daughter of Henry VIII and </a:t>
            </a:r>
            <a:r>
              <a:rPr lang="en-US" sz="2400" b="1" smtClean="0">
                <a:solidFill>
                  <a:srgbClr val="FFFF66"/>
                </a:solidFill>
              </a:rPr>
              <a:t>Catharine of Aragon</a:t>
            </a:r>
            <a:r>
              <a:rPr lang="en-US" sz="2400" b="1" smtClean="0"/>
              <a:t>. </a:t>
            </a:r>
          </a:p>
          <a:p>
            <a:pPr eaLnBrk="1" hangingPunct="1">
              <a:lnSpc>
                <a:spcPct val="90000"/>
              </a:lnSpc>
              <a:buFont typeface="Wingdings" pitchFamily="2" charset="2"/>
              <a:buChar char="v"/>
              <a:defRPr/>
            </a:pPr>
            <a:r>
              <a:rPr lang="en-US" sz="2400" b="1" smtClean="0"/>
              <a:t>During her childhood, Mary was persecuted by Henry when he wanted to annul his marriage to her mother. </a:t>
            </a:r>
          </a:p>
          <a:p>
            <a:pPr eaLnBrk="1" hangingPunct="1">
              <a:lnSpc>
                <a:spcPct val="90000"/>
              </a:lnSpc>
              <a:buFont typeface="Wingdings" pitchFamily="2" charset="2"/>
              <a:buChar char="v"/>
              <a:defRPr/>
            </a:pPr>
            <a:r>
              <a:rPr lang="en-US" sz="2400" b="1" smtClean="0"/>
              <a:t>As Queen she attempted to restore Catholicism, and she married the young </a:t>
            </a:r>
            <a:r>
              <a:rPr lang="en-US" sz="2400" b="1" smtClean="0">
                <a:solidFill>
                  <a:srgbClr val="FFFF66"/>
                </a:solidFill>
              </a:rPr>
              <a:t>Philip</a:t>
            </a:r>
            <a:r>
              <a:rPr lang="en-US" sz="2400" b="1" smtClean="0"/>
              <a:t> from Spain. </a:t>
            </a:r>
          </a:p>
          <a:p>
            <a:pPr eaLnBrk="1" hangingPunct="1">
              <a:lnSpc>
                <a:spcPct val="90000"/>
              </a:lnSpc>
              <a:buFont typeface="Wingdings" pitchFamily="2" charset="2"/>
              <a:buChar char="v"/>
              <a:defRPr/>
            </a:pPr>
            <a:r>
              <a:rPr lang="en-US" sz="2400" b="1" smtClean="0"/>
              <a:t>She also had more than 300 Protestants killed.  </a:t>
            </a:r>
          </a:p>
          <a:p>
            <a:pPr eaLnBrk="1" hangingPunct="1">
              <a:lnSpc>
                <a:spcPct val="90000"/>
              </a:lnSpc>
              <a:buFont typeface="Wingdings" pitchFamily="2" charset="2"/>
              <a:buChar char="v"/>
              <a:defRPr/>
            </a:pPr>
            <a:r>
              <a:rPr lang="en-US" sz="2400" b="1" smtClean="0"/>
              <a:t>None of these actions was popular with the now firmly entrenched Protestant England</a:t>
            </a:r>
          </a:p>
        </p:txBody>
      </p:sp>
      <p:pic>
        <p:nvPicPr>
          <p:cNvPr id="47110" name="Picture 6" descr="Bloody%20Mary"/>
          <p:cNvPicPr>
            <a:picLocks noChangeAspect="1" noChangeArrowheads="1"/>
          </p:cNvPicPr>
          <p:nvPr/>
        </p:nvPicPr>
        <p:blipFill>
          <a:blip r:embed="rId3"/>
          <a:srcRect/>
          <a:stretch>
            <a:fillRect/>
          </a:stretch>
        </p:blipFill>
        <p:spPr bwMode="auto">
          <a:xfrm>
            <a:off x="4972050" y="914400"/>
            <a:ext cx="4171950" cy="523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7110"/>
                                        </p:tgtEl>
                                        <p:attrNameLst>
                                          <p:attrName>style.visibility</p:attrName>
                                        </p:attrNameLst>
                                      </p:cBhvr>
                                      <p:to>
                                        <p:strVal val="visible"/>
                                      </p:to>
                                    </p:set>
                                    <p:animEffect transition="in" filter="diamond(in)">
                                      <p:cBhvr>
                                        <p:cTn id="13" dur="2000"/>
                                        <p:tgtEl>
                                          <p:spTgt spid="471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107">
                                            <p:txEl>
                                              <p:pRg st="0" end="0"/>
                                            </p:txEl>
                                          </p:spTgt>
                                        </p:tgtEl>
                                        <p:attrNameLst>
                                          <p:attrName>style.visibility</p:attrName>
                                        </p:attrNameLst>
                                      </p:cBhvr>
                                      <p:to>
                                        <p:strVal val="visible"/>
                                      </p:to>
                                    </p:set>
                                    <p:animEffect transition="in" filter="wipe(down)">
                                      <p:cBhvr>
                                        <p:cTn id="18" dur="500"/>
                                        <p:tgtEl>
                                          <p:spTgt spid="471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7107">
                                            <p:txEl>
                                              <p:pRg st="1" end="1"/>
                                            </p:txEl>
                                          </p:spTgt>
                                        </p:tgtEl>
                                        <p:attrNameLst>
                                          <p:attrName>style.visibility</p:attrName>
                                        </p:attrNameLst>
                                      </p:cBhvr>
                                      <p:to>
                                        <p:strVal val="visible"/>
                                      </p:to>
                                    </p:set>
                                    <p:animEffect transition="in" filter="wipe(down)">
                                      <p:cBhvr>
                                        <p:cTn id="23" dur="500"/>
                                        <p:tgtEl>
                                          <p:spTgt spid="471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7107">
                                            <p:txEl>
                                              <p:pRg st="2" end="2"/>
                                            </p:txEl>
                                          </p:spTgt>
                                        </p:tgtEl>
                                        <p:attrNameLst>
                                          <p:attrName>style.visibility</p:attrName>
                                        </p:attrNameLst>
                                      </p:cBhvr>
                                      <p:to>
                                        <p:strVal val="visible"/>
                                      </p:to>
                                    </p:set>
                                    <p:animEffect transition="in" filter="wipe(down)">
                                      <p:cBhvr>
                                        <p:cTn id="28" dur="500"/>
                                        <p:tgtEl>
                                          <p:spTgt spid="4710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7107">
                                            <p:txEl>
                                              <p:pRg st="3" end="3"/>
                                            </p:txEl>
                                          </p:spTgt>
                                        </p:tgtEl>
                                        <p:attrNameLst>
                                          <p:attrName>style.visibility</p:attrName>
                                        </p:attrNameLst>
                                      </p:cBhvr>
                                      <p:to>
                                        <p:strVal val="visible"/>
                                      </p:to>
                                    </p:set>
                                    <p:animEffect transition="in" filter="wipe(down)">
                                      <p:cBhvr>
                                        <p:cTn id="33" dur="500"/>
                                        <p:tgtEl>
                                          <p:spTgt spid="4710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7107">
                                            <p:txEl>
                                              <p:pRg st="4" end="4"/>
                                            </p:txEl>
                                          </p:spTgt>
                                        </p:tgtEl>
                                        <p:attrNameLst>
                                          <p:attrName>style.visibility</p:attrName>
                                        </p:attrNameLst>
                                      </p:cBhvr>
                                      <p:to>
                                        <p:strVal val="visible"/>
                                      </p:to>
                                    </p:set>
                                    <p:animEffect transition="in" filter="wipe(down)">
                                      <p:cBhvr>
                                        <p:cTn id="38"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flipV="1">
            <a:off x="457200" y="152400"/>
            <a:ext cx="8229600" cy="125413"/>
          </a:xfrm>
        </p:spPr>
        <p:txBody>
          <a:bodyPr/>
          <a:lstStyle/>
          <a:p>
            <a:pPr eaLnBrk="1" hangingPunct="1">
              <a:defRPr/>
            </a:pPr>
            <a:endParaRPr lang="en-US" sz="4000" smtClean="0"/>
          </a:p>
        </p:txBody>
      </p:sp>
      <p:sp>
        <p:nvSpPr>
          <p:cNvPr id="163843" name="Rectangle 3"/>
          <p:cNvSpPr>
            <a:spLocks noGrp="1" noChangeArrowheads="1"/>
          </p:cNvSpPr>
          <p:nvPr>
            <p:ph type="body" idx="1"/>
          </p:nvPr>
        </p:nvSpPr>
        <p:spPr>
          <a:xfrm>
            <a:off x="457200" y="152400"/>
            <a:ext cx="8229600" cy="6553200"/>
          </a:xfrm>
        </p:spPr>
        <p:txBody>
          <a:bodyPr/>
          <a:lstStyle/>
          <a:p>
            <a:pPr eaLnBrk="1" hangingPunct="1">
              <a:defRPr/>
            </a:pPr>
            <a:r>
              <a:rPr lang="en-US" sz="2400" b="1" smtClean="0"/>
              <a:t>Mary pressured Elizabeth to convert to Catholicism – she learned to go thru the motions</a:t>
            </a:r>
          </a:p>
          <a:p>
            <a:pPr eaLnBrk="1" hangingPunct="1">
              <a:defRPr/>
            </a:pPr>
            <a:r>
              <a:rPr lang="en-US" sz="2400" b="1" smtClean="0"/>
              <a:t>Mary turned against Eliz. anyway – saw her as a threat</a:t>
            </a:r>
          </a:p>
          <a:p>
            <a:pPr eaLnBrk="1" hangingPunct="1">
              <a:defRPr/>
            </a:pPr>
            <a:r>
              <a:rPr lang="en-US" sz="2400" b="1" smtClean="0"/>
              <a:t>She wanted a husband to play the necessary chivalric role; at this time Charles V offered his handsome 26 yr old son Philip (she was 37 and less attractive)</a:t>
            </a:r>
          </a:p>
          <a:p>
            <a:pPr eaLnBrk="1" hangingPunct="1">
              <a:defRPr/>
            </a:pPr>
            <a:r>
              <a:rPr lang="en-US" sz="2400" b="1" smtClean="0"/>
              <a:t>Spain was looking for an alliance w/ Eng. against France and hoped a re-Catholicized Eng. would help Spain against the revolt in the Netherlands</a:t>
            </a:r>
          </a:p>
          <a:p>
            <a:pPr eaLnBrk="1" hangingPunct="1">
              <a:defRPr/>
            </a:pPr>
            <a:r>
              <a:rPr lang="en-US" sz="2400" b="1" smtClean="0"/>
              <a:t>Many in Eng. never accepted her marriage to Philip = xenophobia!</a:t>
            </a:r>
          </a:p>
          <a:p>
            <a:pPr eaLnBrk="1" hangingPunct="1">
              <a:defRPr/>
            </a:pPr>
            <a:r>
              <a:rPr lang="en-US" sz="2400" b="1" smtClean="0"/>
              <a:t>A rebellion erupted against Mary (=Wyatt’s rebellion) – Eliz. was connected to it, and ended up in the Tower…</a:t>
            </a:r>
          </a:p>
          <a:p>
            <a:pPr eaLnBrk="1" hangingPunct="1">
              <a:defRPr/>
            </a:pPr>
            <a:r>
              <a:rPr lang="en-US" sz="2400" b="1" smtClean="0"/>
              <a:t>But she admitted nothing and was spared, finding herself instead under house arrest</a:t>
            </a:r>
          </a:p>
          <a:p>
            <a:pPr eaLnBrk="1" hangingPunct="1">
              <a:defRPr/>
            </a:pPr>
            <a:endParaRPr 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Bottom)">
                                      <p:cBhvr>
                                        <p:cTn id="7" dur="500"/>
                                        <p:tgtEl>
                                          <p:spTgt spid="16384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63843">
                                            <p:txEl>
                                              <p:pRg st="1" end="1"/>
                                            </p:txEl>
                                          </p:spTgt>
                                        </p:tgtEl>
                                        <p:attrNameLst>
                                          <p:attrName>style.visibility</p:attrName>
                                        </p:attrNameLst>
                                      </p:cBhvr>
                                      <p:to>
                                        <p:strVal val="visible"/>
                                      </p:to>
                                    </p:set>
                                    <p:animEffect transition="in" filter="slide(fromBottom)">
                                      <p:cBhvr>
                                        <p:cTn id="10" dur="500"/>
                                        <p:tgtEl>
                                          <p:spTgt spid="16384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63843">
                                            <p:txEl>
                                              <p:pRg st="2" end="2"/>
                                            </p:txEl>
                                          </p:spTgt>
                                        </p:tgtEl>
                                        <p:attrNameLst>
                                          <p:attrName>style.visibility</p:attrName>
                                        </p:attrNameLst>
                                      </p:cBhvr>
                                      <p:to>
                                        <p:strVal val="visible"/>
                                      </p:to>
                                    </p:set>
                                    <p:animEffect transition="in" filter="slide(fromBottom)">
                                      <p:cBhvr>
                                        <p:cTn id="13" dur="500"/>
                                        <p:tgtEl>
                                          <p:spTgt spid="16384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63843">
                                            <p:txEl>
                                              <p:pRg st="3" end="3"/>
                                            </p:txEl>
                                          </p:spTgt>
                                        </p:tgtEl>
                                        <p:attrNameLst>
                                          <p:attrName>style.visibility</p:attrName>
                                        </p:attrNameLst>
                                      </p:cBhvr>
                                      <p:to>
                                        <p:strVal val="visible"/>
                                      </p:to>
                                    </p:set>
                                    <p:animEffect transition="in" filter="slide(fromBottom)">
                                      <p:cBhvr>
                                        <p:cTn id="16" dur="500"/>
                                        <p:tgtEl>
                                          <p:spTgt spid="16384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63843">
                                            <p:txEl>
                                              <p:pRg st="4" end="4"/>
                                            </p:txEl>
                                          </p:spTgt>
                                        </p:tgtEl>
                                        <p:attrNameLst>
                                          <p:attrName>style.visibility</p:attrName>
                                        </p:attrNameLst>
                                      </p:cBhvr>
                                      <p:to>
                                        <p:strVal val="visible"/>
                                      </p:to>
                                    </p:set>
                                    <p:animEffect transition="in" filter="slide(fromBottom)">
                                      <p:cBhvr>
                                        <p:cTn id="19" dur="500"/>
                                        <p:tgtEl>
                                          <p:spTgt spid="163843">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slide(fromBottom)">
                                      <p:cBhvr>
                                        <p:cTn id="22" dur="500"/>
                                        <p:tgtEl>
                                          <p:spTgt spid="163843">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63843">
                                            <p:txEl>
                                              <p:pRg st="6" end="6"/>
                                            </p:txEl>
                                          </p:spTgt>
                                        </p:tgtEl>
                                        <p:attrNameLst>
                                          <p:attrName>style.visibility</p:attrName>
                                        </p:attrNameLst>
                                      </p:cBhvr>
                                      <p:to>
                                        <p:strVal val="visible"/>
                                      </p:to>
                                    </p:set>
                                    <p:animEffect transition="in" filter="slide(fromBottom)">
                                      <p:cBhvr>
                                        <p:cTn id="25"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150533" name="Picture 5" descr="tudorfamilytree"/>
          <p:cNvPicPr>
            <a:picLocks noChangeAspect="1" noChangeArrowheads="1"/>
          </p:cNvPicPr>
          <p:nvPr/>
        </p:nvPicPr>
        <p:blipFill>
          <a:blip r:embed="rId4"/>
          <a:srcRect/>
          <a:stretch>
            <a:fillRect/>
          </a:stretch>
        </p:blipFill>
        <p:spPr bwMode="auto">
          <a:xfrm>
            <a:off x="0" y="1065213"/>
            <a:ext cx="9144000" cy="4725987"/>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0533"/>
                                        </p:tgtEl>
                                        <p:attrNameLst>
                                          <p:attrName>style.visibility</p:attrName>
                                        </p:attrNameLst>
                                      </p:cBhvr>
                                      <p:to>
                                        <p:strVal val="visible"/>
                                      </p:to>
                                    </p:set>
                                    <p:anim calcmode="lin" valueType="num">
                                      <p:cBhvr>
                                        <p:cTn id="7" dur="1000" fill="hold"/>
                                        <p:tgtEl>
                                          <p:spTgt spid="150533"/>
                                        </p:tgtEl>
                                        <p:attrNameLst>
                                          <p:attrName>ppt_w</p:attrName>
                                        </p:attrNameLst>
                                      </p:cBhvr>
                                      <p:tavLst>
                                        <p:tav tm="0">
                                          <p:val>
                                            <p:strVal val="#ppt_w*0.70"/>
                                          </p:val>
                                        </p:tav>
                                        <p:tav tm="100000">
                                          <p:val>
                                            <p:strVal val="#ppt_w"/>
                                          </p:val>
                                        </p:tav>
                                      </p:tavLst>
                                    </p:anim>
                                    <p:anim calcmode="lin" valueType="num">
                                      <p:cBhvr>
                                        <p:cTn id="8" dur="1000" fill="hold"/>
                                        <p:tgtEl>
                                          <p:spTgt spid="150533"/>
                                        </p:tgtEl>
                                        <p:attrNameLst>
                                          <p:attrName>ppt_h</p:attrName>
                                        </p:attrNameLst>
                                      </p:cBhvr>
                                      <p:tavLst>
                                        <p:tav tm="0">
                                          <p:val>
                                            <p:strVal val="#ppt_h"/>
                                          </p:val>
                                        </p:tav>
                                        <p:tav tm="100000">
                                          <p:val>
                                            <p:strVal val="#ppt_h"/>
                                          </p:val>
                                        </p:tav>
                                      </p:tavLst>
                                    </p:anim>
                                    <p:animEffect transition="in" filter="fade">
                                      <p:cBhvr>
                                        <p:cTn id="9" dur="1000"/>
                                        <p:tgtEl>
                                          <p:spTgt spid="15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flipV="1">
            <a:off x="457200" y="203200"/>
            <a:ext cx="8229600" cy="74613"/>
          </a:xfrm>
        </p:spPr>
        <p:txBody>
          <a:bodyPr/>
          <a:lstStyle/>
          <a:p>
            <a:pPr eaLnBrk="1" hangingPunct="1">
              <a:defRPr/>
            </a:pPr>
            <a:endParaRPr lang="en-US" sz="4000" smtClean="0"/>
          </a:p>
        </p:txBody>
      </p:sp>
      <p:sp>
        <p:nvSpPr>
          <p:cNvPr id="165891" name="Rectangle 3"/>
          <p:cNvSpPr>
            <a:spLocks noGrp="1" noChangeArrowheads="1"/>
          </p:cNvSpPr>
          <p:nvPr>
            <p:ph type="body" idx="1"/>
          </p:nvPr>
        </p:nvSpPr>
        <p:spPr>
          <a:xfrm>
            <a:off x="457200" y="685800"/>
            <a:ext cx="8229600" cy="5445125"/>
          </a:xfrm>
        </p:spPr>
        <p:txBody>
          <a:bodyPr/>
          <a:lstStyle/>
          <a:p>
            <a:pPr eaLnBrk="1" hangingPunct="1">
              <a:defRPr/>
            </a:pPr>
            <a:r>
              <a:rPr lang="en-US" sz="2400" b="1" smtClean="0"/>
              <a:t>But Mary and Philip had trouble conceiving a child…Philip decided to leave and pursue other kingdoms instead…and he came to favour Elizabeth over Mary as he thought it was better for the Habsburgs (w/o Eliz., the other successor was Mary, Queen of Scots, who would have allied with France)</a:t>
            </a:r>
          </a:p>
          <a:p>
            <a:pPr eaLnBrk="1" hangingPunct="1">
              <a:defRPr/>
            </a:pPr>
            <a:r>
              <a:rPr lang="en-US" sz="2400" b="1" smtClean="0"/>
              <a:t>Philip had managed to take Eng. into a war w/ Fr., and the Eng. lost the fortress of Calais…</a:t>
            </a:r>
          </a:p>
          <a:p>
            <a:pPr eaLnBrk="1" hangingPunct="1">
              <a:defRPr/>
            </a:pPr>
            <a:r>
              <a:rPr lang="en-US" sz="2400" b="1" smtClean="0"/>
              <a:t>Mary’s regime had failed, and was unpopular anyway with the 100s of burnings…</a:t>
            </a:r>
          </a:p>
          <a:p>
            <a:pPr eaLnBrk="1" hangingPunct="1">
              <a:defRPr/>
            </a:pPr>
            <a:r>
              <a:rPr lang="en-US" sz="2400" b="1" smtClean="0"/>
              <a:t>When Mary died peacefully, Elizabeth acceded to the throne peacefully – she was proclaimed in only 6 hrs. as having the “lawful right and title to the crown”</a:t>
            </a:r>
          </a:p>
          <a:p>
            <a:pPr eaLnBrk="1" hangingPunct="1">
              <a:defRPr/>
            </a:pPr>
            <a:endParaRPr lang="en-US" sz="2400" b="1" smtClean="0"/>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fade">
                                      <p:cBhvr>
                                        <p:cTn id="7" dur="1000"/>
                                        <p:tgtEl>
                                          <p:spTgt spid="165891">
                                            <p:txEl>
                                              <p:pRg st="0" end="0"/>
                                            </p:txEl>
                                          </p:spTgt>
                                        </p:tgtEl>
                                      </p:cBhvr>
                                    </p:animEffect>
                                    <p:anim calcmode="lin" valueType="num">
                                      <p:cBhvr>
                                        <p:cTn id="8" dur="10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58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58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5891">
                                            <p:txEl>
                                              <p:pRg st="1" end="1"/>
                                            </p:txEl>
                                          </p:spTgt>
                                        </p:tgtEl>
                                        <p:attrNameLst>
                                          <p:attrName>style.visibility</p:attrName>
                                        </p:attrNameLst>
                                      </p:cBhvr>
                                      <p:to>
                                        <p:strVal val="visible"/>
                                      </p:to>
                                    </p:set>
                                    <p:animEffect transition="in" filter="fade">
                                      <p:cBhvr>
                                        <p:cTn id="15" dur="1000"/>
                                        <p:tgtEl>
                                          <p:spTgt spid="165891">
                                            <p:txEl>
                                              <p:pRg st="1" end="1"/>
                                            </p:txEl>
                                          </p:spTgt>
                                        </p:tgtEl>
                                      </p:cBhvr>
                                    </p:animEffect>
                                    <p:anim calcmode="lin" valueType="num">
                                      <p:cBhvr>
                                        <p:cTn id="16" dur="1000" fill="hold"/>
                                        <p:tgtEl>
                                          <p:spTgt spid="16589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589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5891">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5891">
                                            <p:txEl>
                                              <p:pRg st="2" end="2"/>
                                            </p:txEl>
                                          </p:spTgt>
                                        </p:tgtEl>
                                        <p:attrNameLst>
                                          <p:attrName>style.visibility</p:attrName>
                                        </p:attrNameLst>
                                      </p:cBhvr>
                                      <p:to>
                                        <p:strVal val="visible"/>
                                      </p:to>
                                    </p:set>
                                    <p:animEffect transition="in" filter="fade">
                                      <p:cBhvr>
                                        <p:cTn id="21" dur="1000"/>
                                        <p:tgtEl>
                                          <p:spTgt spid="165891">
                                            <p:txEl>
                                              <p:pRg st="2" end="2"/>
                                            </p:txEl>
                                          </p:spTgt>
                                        </p:tgtEl>
                                      </p:cBhvr>
                                    </p:animEffect>
                                    <p:anim calcmode="lin" valueType="num">
                                      <p:cBhvr>
                                        <p:cTn id="22" dur="1000" fill="hold"/>
                                        <p:tgtEl>
                                          <p:spTgt spid="165891">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5891">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58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65891">
                                            <p:txEl>
                                              <p:pRg st="3" end="3"/>
                                            </p:txEl>
                                          </p:spTgt>
                                        </p:tgtEl>
                                        <p:attrNameLst>
                                          <p:attrName>style.visibility</p:attrName>
                                        </p:attrNameLst>
                                      </p:cBhvr>
                                      <p:to>
                                        <p:strVal val="visible"/>
                                      </p:to>
                                    </p:set>
                                    <p:animEffect transition="in" filter="fade">
                                      <p:cBhvr>
                                        <p:cTn id="29" dur="1000"/>
                                        <p:tgtEl>
                                          <p:spTgt spid="165891">
                                            <p:txEl>
                                              <p:pRg st="3" end="3"/>
                                            </p:txEl>
                                          </p:spTgt>
                                        </p:tgtEl>
                                      </p:cBhvr>
                                    </p:animEffect>
                                    <p:anim calcmode="lin" valueType="num">
                                      <p:cBhvr>
                                        <p:cTn id="30" dur="1000" fill="hold"/>
                                        <p:tgtEl>
                                          <p:spTgt spid="165891">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5891">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589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581400" y="228600"/>
            <a:ext cx="5867400" cy="609600"/>
          </a:xfrm>
        </p:spPr>
        <p:txBody>
          <a:bodyPr/>
          <a:lstStyle/>
          <a:p>
            <a:pPr eaLnBrk="1" hangingPunct="1">
              <a:defRPr/>
            </a:pPr>
            <a:r>
              <a:rPr lang="en-US" sz="4800" smtClean="0"/>
              <a:t>Elizabeth I</a:t>
            </a:r>
          </a:p>
        </p:txBody>
      </p:sp>
      <p:sp>
        <p:nvSpPr>
          <p:cNvPr id="52227" name="Rectangle 3"/>
          <p:cNvSpPr>
            <a:spLocks noGrp="1" noChangeArrowheads="1"/>
          </p:cNvSpPr>
          <p:nvPr>
            <p:ph type="subTitle" idx="1"/>
          </p:nvPr>
        </p:nvSpPr>
        <p:spPr>
          <a:xfrm>
            <a:off x="4648200" y="990600"/>
            <a:ext cx="4267200" cy="5867400"/>
          </a:xfrm>
        </p:spPr>
        <p:txBody>
          <a:bodyPr/>
          <a:lstStyle/>
          <a:p>
            <a:pPr eaLnBrk="1" hangingPunct="1">
              <a:defRPr/>
            </a:pPr>
            <a:r>
              <a:rPr lang="en-US" sz="2400" b="1" smtClean="0"/>
              <a:t>The red-haired daughter of Henry VIII and Anne  Boleyn, she became England’s greatest leader. She kept control of England by refusing to marry anyone and playing one noble against another – many hoping to marry the Queen.  She kept religious  wars down, advanced exploration, became a patron of the arts, and brought England to the position of world power with the defeat of the Spanish Armada</a:t>
            </a:r>
          </a:p>
          <a:p>
            <a:pPr eaLnBrk="1" hangingPunct="1">
              <a:defRPr/>
            </a:pPr>
            <a:endParaRPr lang="en-US" sz="2400" b="1" smtClean="0"/>
          </a:p>
        </p:txBody>
      </p:sp>
      <p:pic>
        <p:nvPicPr>
          <p:cNvPr id="52230" name="Picture 6" descr="elizabeth_1-g2"/>
          <p:cNvPicPr>
            <a:picLocks noChangeAspect="1" noChangeArrowheads="1"/>
          </p:cNvPicPr>
          <p:nvPr/>
        </p:nvPicPr>
        <p:blipFill>
          <a:blip r:embed="rId3"/>
          <a:srcRect/>
          <a:stretch>
            <a:fillRect/>
          </a:stretch>
        </p:blipFill>
        <p:spPr bwMode="auto">
          <a:xfrm>
            <a:off x="228600" y="228600"/>
            <a:ext cx="4119563" cy="640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diamond(in)">
                                      <p:cBhvr>
                                        <p:cTn id="13" dur="2000"/>
                                        <p:tgtEl>
                                          <p:spTgt spid="522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2227">
                                            <p:txEl>
                                              <p:pRg st="0" end="0"/>
                                            </p:txEl>
                                          </p:spTgt>
                                        </p:tgtEl>
                                        <p:attrNameLst>
                                          <p:attrName>style.visibility</p:attrName>
                                        </p:attrNameLst>
                                      </p:cBhvr>
                                      <p:to>
                                        <p:strVal val="visible"/>
                                      </p:to>
                                    </p:set>
                                    <p:animEffect transition="in" filter="wipe(down)">
                                      <p:cBhvr>
                                        <p:cTn id="18"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flipV="1">
            <a:off x="457200" y="0"/>
            <a:ext cx="8229600" cy="277813"/>
          </a:xfrm>
        </p:spPr>
        <p:txBody>
          <a:bodyPr/>
          <a:lstStyle/>
          <a:p>
            <a:pPr eaLnBrk="1" hangingPunct="1">
              <a:defRPr/>
            </a:pPr>
            <a:endParaRPr lang="en-US" sz="4000" smtClean="0"/>
          </a:p>
        </p:txBody>
      </p:sp>
      <p:sp>
        <p:nvSpPr>
          <p:cNvPr id="167939" name="Rectangle 3"/>
          <p:cNvSpPr>
            <a:spLocks noGrp="1" noChangeArrowheads="1"/>
          </p:cNvSpPr>
          <p:nvPr>
            <p:ph type="body" idx="1"/>
          </p:nvPr>
        </p:nvSpPr>
        <p:spPr>
          <a:xfrm>
            <a:off x="457200" y="228600"/>
            <a:ext cx="8229600" cy="6400800"/>
          </a:xfrm>
        </p:spPr>
        <p:txBody>
          <a:bodyPr/>
          <a:lstStyle/>
          <a:p>
            <a:pPr eaLnBrk="1" hangingPunct="1">
              <a:defRPr/>
            </a:pPr>
            <a:r>
              <a:rPr lang="en-US" sz="2400" b="1" smtClean="0"/>
              <a:t>Elizabeth worked hard to avoid religious conflict – when the House of Lords blocked some of her religious bills, she prorogued Parliament and went to the Chapel Royale, where a wooden table had replaced the stone altar and mass was in English (not Latin)</a:t>
            </a:r>
          </a:p>
          <a:p>
            <a:pPr eaLnBrk="1" hangingPunct="1">
              <a:defRPr/>
            </a:pPr>
            <a:r>
              <a:rPr lang="en-US" sz="2400" b="1" smtClean="0"/>
              <a:t>She also organized public debates on religion, where the Protestants were given every advantage</a:t>
            </a:r>
          </a:p>
          <a:p>
            <a:pPr eaLnBrk="1" hangingPunct="1">
              <a:defRPr/>
            </a:pPr>
            <a:r>
              <a:rPr lang="en-US" sz="2400" b="1" smtClean="0"/>
              <a:t>And in future H. of L. votes, she made sure certain Lords were “absent”</a:t>
            </a:r>
          </a:p>
          <a:p>
            <a:pPr eaLnBrk="1" hangingPunct="1">
              <a:defRPr/>
            </a:pPr>
            <a:r>
              <a:rPr lang="en-US" sz="2400" b="1" smtClean="0"/>
              <a:t>w/ that, the Church of England was again entrenched </a:t>
            </a:r>
            <a:r>
              <a:rPr lang="en-US" sz="2400" b="1" smtClean="0">
                <a:sym typeface="Wingdings" pitchFamily="2" charset="2"/>
              </a:rPr>
              <a:t> oaths were required, and any non-compliant bishops were dismissed – but she kept the punishments for “heresy” light…Catholics went into hiding, but she largely turned a blind eye as long as public demonstrations didn’t occur</a:t>
            </a:r>
          </a:p>
          <a:p>
            <a:pPr eaLnBrk="1" hangingPunct="1">
              <a:defRPr/>
            </a:pPr>
            <a:r>
              <a:rPr lang="en-US" sz="2400" b="1" smtClean="0"/>
              <a:t>She also kept a certain degree of church ceremony; as a monarch, she saw the advantage of ritual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1000"/>
                                        <p:tgtEl>
                                          <p:spTgt spid="167939">
                                            <p:txEl>
                                              <p:pRg st="0" end="0"/>
                                            </p:txEl>
                                          </p:spTgt>
                                        </p:tgtEl>
                                      </p:cBhvr>
                                    </p:animEffect>
                                    <p:anim calcmode="lin" valueType="num">
                                      <p:cBhvr>
                                        <p:cTn id="8"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3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7939">
                                            <p:txEl>
                                              <p:pRg st="1" end="1"/>
                                            </p:txEl>
                                          </p:spTgt>
                                        </p:tgtEl>
                                        <p:attrNameLst>
                                          <p:attrName>style.visibility</p:attrName>
                                        </p:attrNameLst>
                                      </p:cBhvr>
                                      <p:to>
                                        <p:strVal val="visible"/>
                                      </p:to>
                                    </p:set>
                                    <p:animEffect transition="in" filter="fade">
                                      <p:cBhvr>
                                        <p:cTn id="15" dur="1000"/>
                                        <p:tgtEl>
                                          <p:spTgt spid="167939">
                                            <p:txEl>
                                              <p:pRg st="1" end="1"/>
                                            </p:txEl>
                                          </p:spTgt>
                                        </p:tgtEl>
                                      </p:cBhvr>
                                    </p:animEffect>
                                    <p:anim calcmode="lin" valueType="num">
                                      <p:cBhvr>
                                        <p:cTn id="16"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793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7939">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7939">
                                            <p:txEl>
                                              <p:pRg st="2" end="2"/>
                                            </p:txEl>
                                          </p:spTgt>
                                        </p:tgtEl>
                                        <p:attrNameLst>
                                          <p:attrName>style.visibility</p:attrName>
                                        </p:attrNameLst>
                                      </p:cBhvr>
                                      <p:to>
                                        <p:strVal val="visible"/>
                                      </p:to>
                                    </p:set>
                                    <p:animEffect transition="in" filter="fade">
                                      <p:cBhvr>
                                        <p:cTn id="21" dur="1000"/>
                                        <p:tgtEl>
                                          <p:spTgt spid="167939">
                                            <p:txEl>
                                              <p:pRg st="2" end="2"/>
                                            </p:txEl>
                                          </p:spTgt>
                                        </p:tgtEl>
                                      </p:cBhvr>
                                    </p:animEffect>
                                    <p:anim calcmode="lin" valueType="num">
                                      <p:cBhvr>
                                        <p:cTn id="22"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793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793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67939">
                                            <p:txEl>
                                              <p:pRg st="3" end="3"/>
                                            </p:txEl>
                                          </p:spTgt>
                                        </p:tgtEl>
                                        <p:attrNameLst>
                                          <p:attrName>style.visibility</p:attrName>
                                        </p:attrNameLst>
                                      </p:cBhvr>
                                      <p:to>
                                        <p:strVal val="visible"/>
                                      </p:to>
                                    </p:set>
                                    <p:animEffect transition="in" filter="fade">
                                      <p:cBhvr>
                                        <p:cTn id="29" dur="1000"/>
                                        <p:tgtEl>
                                          <p:spTgt spid="167939">
                                            <p:txEl>
                                              <p:pRg st="3" end="3"/>
                                            </p:txEl>
                                          </p:spTgt>
                                        </p:tgtEl>
                                      </p:cBhvr>
                                    </p:animEffect>
                                    <p:anim calcmode="lin" valueType="num">
                                      <p:cBhvr>
                                        <p:cTn id="30"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67939">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79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67939">
                                            <p:txEl>
                                              <p:pRg st="4" end="4"/>
                                            </p:txEl>
                                          </p:spTgt>
                                        </p:tgtEl>
                                        <p:attrNameLst>
                                          <p:attrName>style.visibility</p:attrName>
                                        </p:attrNameLst>
                                      </p:cBhvr>
                                      <p:to>
                                        <p:strVal val="visible"/>
                                      </p:to>
                                    </p:set>
                                    <p:animEffect transition="in" filter="fade">
                                      <p:cBhvr>
                                        <p:cTn id="37" dur="1000"/>
                                        <p:tgtEl>
                                          <p:spTgt spid="167939">
                                            <p:txEl>
                                              <p:pRg st="4" end="4"/>
                                            </p:txEl>
                                          </p:spTgt>
                                        </p:tgtEl>
                                      </p:cBhvr>
                                    </p:animEffect>
                                    <p:anim calcmode="lin" valueType="num">
                                      <p:cBhvr>
                                        <p:cTn id="38"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endParaRPr lang="en-US" smtClean="0"/>
          </a:p>
        </p:txBody>
      </p:sp>
      <p:sp>
        <p:nvSpPr>
          <p:cNvPr id="169987" name="Rectangle 3"/>
          <p:cNvSpPr>
            <a:spLocks noGrp="1" noChangeArrowheads="1"/>
          </p:cNvSpPr>
          <p:nvPr>
            <p:ph type="body" idx="1"/>
          </p:nvPr>
        </p:nvSpPr>
        <p:spPr/>
        <p:txBody>
          <a:bodyPr/>
          <a:lstStyle/>
          <a:p>
            <a:pPr eaLnBrk="1" hangingPunct="1">
              <a:defRPr/>
            </a:pPr>
            <a:endParaRPr lang="en-US" smtClean="0"/>
          </a:p>
        </p:txBody>
      </p:sp>
      <p:pic>
        <p:nvPicPr>
          <p:cNvPr id="169989" name="Picture 5" descr="Queen-Elizabeth-I-Rallying-the-Troops-at-Tilbury-Before-the-Arrival-of-the-Spanish-Armada-1588-Giclee-Print-C12061692"/>
          <p:cNvPicPr>
            <a:picLocks noChangeAspect="1" noChangeArrowheads="1"/>
          </p:cNvPicPr>
          <p:nvPr/>
        </p:nvPicPr>
        <p:blipFill>
          <a:blip r:embed="rId3"/>
          <a:srcRect/>
          <a:stretch>
            <a:fillRect/>
          </a:stretch>
        </p:blipFill>
        <p:spPr bwMode="auto">
          <a:xfrm>
            <a:off x="0" y="1219200"/>
            <a:ext cx="3219450" cy="4286250"/>
          </a:xfrm>
          <a:prstGeom prst="rect">
            <a:avLst/>
          </a:prstGeom>
          <a:noFill/>
          <a:ln w="9525">
            <a:noFill/>
            <a:miter lim="800000"/>
            <a:headEnd/>
            <a:tailEnd/>
          </a:ln>
        </p:spPr>
      </p:pic>
      <p:pic>
        <p:nvPicPr>
          <p:cNvPr id="169991" name="Picture 7" descr="Queen-Elizabeth-I-Knights-Francis-Drake-on-His-Ship-Golden-Hind-after-His-Round-the-World-Voyage-Giclee-Print-C12363461"/>
          <p:cNvPicPr>
            <a:picLocks noChangeAspect="1" noChangeArrowheads="1"/>
          </p:cNvPicPr>
          <p:nvPr/>
        </p:nvPicPr>
        <p:blipFill>
          <a:blip r:embed="rId4"/>
          <a:srcRect/>
          <a:stretch>
            <a:fillRect/>
          </a:stretch>
        </p:blipFill>
        <p:spPr bwMode="auto">
          <a:xfrm>
            <a:off x="5924550" y="1447800"/>
            <a:ext cx="3219450" cy="4286250"/>
          </a:xfrm>
          <a:prstGeom prst="rect">
            <a:avLst/>
          </a:prstGeom>
          <a:noFill/>
          <a:ln w="9525">
            <a:noFill/>
            <a:miter lim="800000"/>
            <a:headEnd/>
            <a:tailEnd/>
          </a:ln>
        </p:spPr>
      </p:pic>
      <p:pic>
        <p:nvPicPr>
          <p:cNvPr id="169995" name="Picture 11" descr="shakespearePA_449x600"/>
          <p:cNvPicPr>
            <a:picLocks noChangeAspect="1" noChangeArrowheads="1"/>
          </p:cNvPicPr>
          <p:nvPr/>
        </p:nvPicPr>
        <p:blipFill>
          <a:blip r:embed="rId5"/>
          <a:srcRect/>
          <a:stretch>
            <a:fillRect/>
          </a:stretch>
        </p:blipFill>
        <p:spPr bwMode="auto">
          <a:xfrm>
            <a:off x="3276600" y="381000"/>
            <a:ext cx="2593975" cy="3467100"/>
          </a:xfrm>
          <a:prstGeom prst="rect">
            <a:avLst/>
          </a:prstGeom>
          <a:noFill/>
          <a:ln w="9525">
            <a:noFill/>
            <a:miter lim="800000"/>
            <a:headEnd/>
            <a:tailEnd/>
          </a:ln>
        </p:spPr>
      </p:pic>
      <p:pic>
        <p:nvPicPr>
          <p:cNvPr id="169997" name="Picture 13" descr="nicholas_hilliard_007_mid"/>
          <p:cNvPicPr>
            <a:picLocks noChangeAspect="1" noChangeArrowheads="1"/>
          </p:cNvPicPr>
          <p:nvPr/>
        </p:nvPicPr>
        <p:blipFill>
          <a:blip r:embed="rId6"/>
          <a:srcRect/>
          <a:stretch>
            <a:fillRect/>
          </a:stretch>
        </p:blipFill>
        <p:spPr bwMode="auto">
          <a:xfrm>
            <a:off x="3505200" y="3962400"/>
            <a:ext cx="224631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69991"/>
                                        </p:tgtEl>
                                        <p:attrNameLst>
                                          <p:attrName>style.visibility</p:attrName>
                                        </p:attrNameLst>
                                      </p:cBhvr>
                                      <p:to>
                                        <p:strVal val="visible"/>
                                      </p:to>
                                    </p:set>
                                    <p:anim calcmode="lin" valueType="num">
                                      <p:cBhvr>
                                        <p:cTn id="7" dur="1000" fill="hold"/>
                                        <p:tgtEl>
                                          <p:spTgt spid="169991"/>
                                        </p:tgtEl>
                                        <p:attrNameLst>
                                          <p:attrName>ppt_w</p:attrName>
                                        </p:attrNameLst>
                                      </p:cBhvr>
                                      <p:tavLst>
                                        <p:tav tm="0">
                                          <p:val>
                                            <p:fltVal val="0"/>
                                          </p:val>
                                        </p:tav>
                                        <p:tav tm="100000">
                                          <p:val>
                                            <p:strVal val="#ppt_w"/>
                                          </p:val>
                                        </p:tav>
                                      </p:tavLst>
                                    </p:anim>
                                    <p:anim calcmode="lin" valueType="num">
                                      <p:cBhvr>
                                        <p:cTn id="8" dur="1000" fill="hold"/>
                                        <p:tgtEl>
                                          <p:spTgt spid="169991"/>
                                        </p:tgtEl>
                                        <p:attrNameLst>
                                          <p:attrName>ppt_h</p:attrName>
                                        </p:attrNameLst>
                                      </p:cBhvr>
                                      <p:tavLst>
                                        <p:tav tm="0">
                                          <p:val>
                                            <p:fltVal val="0"/>
                                          </p:val>
                                        </p:tav>
                                        <p:tav tm="100000">
                                          <p:val>
                                            <p:strVal val="#ppt_h"/>
                                          </p:val>
                                        </p:tav>
                                      </p:tavLst>
                                    </p:anim>
                                    <p:anim calcmode="lin" valueType="num">
                                      <p:cBhvr>
                                        <p:cTn id="9" dur="1000" fill="hold"/>
                                        <p:tgtEl>
                                          <p:spTgt spid="169991"/>
                                        </p:tgtEl>
                                        <p:attrNameLst>
                                          <p:attrName>style.rotation</p:attrName>
                                        </p:attrNameLst>
                                      </p:cBhvr>
                                      <p:tavLst>
                                        <p:tav tm="0">
                                          <p:val>
                                            <p:fltVal val="90"/>
                                          </p:val>
                                        </p:tav>
                                        <p:tav tm="100000">
                                          <p:val>
                                            <p:fltVal val="0"/>
                                          </p:val>
                                        </p:tav>
                                      </p:tavLst>
                                    </p:anim>
                                    <p:animEffect transition="in" filter="fade">
                                      <p:cBhvr>
                                        <p:cTn id="10" dur="1000"/>
                                        <p:tgtEl>
                                          <p:spTgt spid="16999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69989"/>
                                        </p:tgtEl>
                                        <p:attrNameLst>
                                          <p:attrName>style.visibility</p:attrName>
                                        </p:attrNameLst>
                                      </p:cBhvr>
                                      <p:to>
                                        <p:strVal val="visible"/>
                                      </p:to>
                                    </p:set>
                                    <p:anim calcmode="lin" valueType="num">
                                      <p:cBhvr>
                                        <p:cTn id="15" dur="1000" fill="hold"/>
                                        <p:tgtEl>
                                          <p:spTgt spid="169989"/>
                                        </p:tgtEl>
                                        <p:attrNameLst>
                                          <p:attrName>ppt_w</p:attrName>
                                        </p:attrNameLst>
                                      </p:cBhvr>
                                      <p:tavLst>
                                        <p:tav tm="0">
                                          <p:val>
                                            <p:fltVal val="0"/>
                                          </p:val>
                                        </p:tav>
                                        <p:tav tm="100000">
                                          <p:val>
                                            <p:strVal val="#ppt_w"/>
                                          </p:val>
                                        </p:tav>
                                      </p:tavLst>
                                    </p:anim>
                                    <p:anim calcmode="lin" valueType="num">
                                      <p:cBhvr>
                                        <p:cTn id="16" dur="1000" fill="hold"/>
                                        <p:tgtEl>
                                          <p:spTgt spid="169989"/>
                                        </p:tgtEl>
                                        <p:attrNameLst>
                                          <p:attrName>ppt_h</p:attrName>
                                        </p:attrNameLst>
                                      </p:cBhvr>
                                      <p:tavLst>
                                        <p:tav tm="0">
                                          <p:val>
                                            <p:fltVal val="0"/>
                                          </p:val>
                                        </p:tav>
                                        <p:tav tm="100000">
                                          <p:val>
                                            <p:strVal val="#ppt_h"/>
                                          </p:val>
                                        </p:tav>
                                      </p:tavLst>
                                    </p:anim>
                                    <p:anim calcmode="lin" valueType="num">
                                      <p:cBhvr>
                                        <p:cTn id="17" dur="1000" fill="hold"/>
                                        <p:tgtEl>
                                          <p:spTgt spid="169989"/>
                                        </p:tgtEl>
                                        <p:attrNameLst>
                                          <p:attrName>style.rotation</p:attrName>
                                        </p:attrNameLst>
                                      </p:cBhvr>
                                      <p:tavLst>
                                        <p:tav tm="0">
                                          <p:val>
                                            <p:fltVal val="90"/>
                                          </p:val>
                                        </p:tav>
                                        <p:tav tm="100000">
                                          <p:val>
                                            <p:fltVal val="0"/>
                                          </p:val>
                                        </p:tav>
                                      </p:tavLst>
                                    </p:anim>
                                    <p:animEffect transition="in" filter="fade">
                                      <p:cBhvr>
                                        <p:cTn id="18" dur="1000"/>
                                        <p:tgtEl>
                                          <p:spTgt spid="169989"/>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69997"/>
                                        </p:tgtEl>
                                        <p:attrNameLst>
                                          <p:attrName>style.visibility</p:attrName>
                                        </p:attrNameLst>
                                      </p:cBhvr>
                                      <p:to>
                                        <p:strVal val="visible"/>
                                      </p:to>
                                    </p:set>
                                    <p:animEffect transition="in" filter="fade">
                                      <p:cBhvr>
                                        <p:cTn id="23" dur="2000"/>
                                        <p:tgtEl>
                                          <p:spTgt spid="169997"/>
                                        </p:tgtEl>
                                      </p:cBhvr>
                                    </p:animEffect>
                                    <p:anim calcmode="lin" valueType="num">
                                      <p:cBhvr>
                                        <p:cTn id="24" dur="2000" fill="hold"/>
                                        <p:tgtEl>
                                          <p:spTgt spid="169997"/>
                                        </p:tgtEl>
                                        <p:attrNameLst>
                                          <p:attrName>style.rotation</p:attrName>
                                        </p:attrNameLst>
                                      </p:cBhvr>
                                      <p:tavLst>
                                        <p:tav tm="0">
                                          <p:val>
                                            <p:fltVal val="720"/>
                                          </p:val>
                                        </p:tav>
                                        <p:tav tm="100000">
                                          <p:val>
                                            <p:fltVal val="0"/>
                                          </p:val>
                                        </p:tav>
                                      </p:tavLst>
                                    </p:anim>
                                    <p:anim calcmode="lin" valueType="num">
                                      <p:cBhvr>
                                        <p:cTn id="25" dur="2000" fill="hold"/>
                                        <p:tgtEl>
                                          <p:spTgt spid="169997"/>
                                        </p:tgtEl>
                                        <p:attrNameLst>
                                          <p:attrName>ppt_h</p:attrName>
                                        </p:attrNameLst>
                                      </p:cBhvr>
                                      <p:tavLst>
                                        <p:tav tm="0">
                                          <p:val>
                                            <p:fltVal val="0"/>
                                          </p:val>
                                        </p:tav>
                                        <p:tav tm="100000">
                                          <p:val>
                                            <p:strVal val="#ppt_h"/>
                                          </p:val>
                                        </p:tav>
                                      </p:tavLst>
                                    </p:anim>
                                    <p:anim calcmode="lin" valueType="num">
                                      <p:cBhvr>
                                        <p:cTn id="26" dur="2000" fill="hold"/>
                                        <p:tgtEl>
                                          <p:spTgt spid="16999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69995"/>
                                        </p:tgtEl>
                                        <p:attrNameLst>
                                          <p:attrName>style.visibility</p:attrName>
                                        </p:attrNameLst>
                                      </p:cBhvr>
                                      <p:to>
                                        <p:strVal val="visible"/>
                                      </p:to>
                                    </p:set>
                                    <p:animScale>
                                      <p:cBhvr>
                                        <p:cTn id="31" dur="1000" decel="50000" fill="hold">
                                          <p:stCondLst>
                                            <p:cond delay="0"/>
                                          </p:stCondLst>
                                        </p:cTn>
                                        <p:tgtEl>
                                          <p:spTgt spid="1699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69995"/>
                                        </p:tgtEl>
                                        <p:attrNameLst>
                                          <p:attrName>ppt_x</p:attrName>
                                          <p:attrName>ppt_y</p:attrName>
                                        </p:attrNameLst>
                                      </p:cBhvr>
                                    </p:animMotion>
                                    <p:animEffect transition="in" filter="fade">
                                      <p:cBhvr>
                                        <p:cTn id="33" dur="1000"/>
                                        <p:tgtEl>
                                          <p:spTgt spid="16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152400"/>
            <a:ext cx="7772400" cy="762000"/>
          </a:xfrm>
        </p:spPr>
        <p:txBody>
          <a:bodyPr/>
          <a:lstStyle/>
          <a:p>
            <a:pPr eaLnBrk="1" hangingPunct="1">
              <a:defRPr/>
            </a:pPr>
            <a:r>
              <a:rPr lang="en-US" sz="4400" smtClean="0"/>
              <a:t>Mary (Stuart), Queen of Scots</a:t>
            </a:r>
          </a:p>
        </p:txBody>
      </p:sp>
      <p:sp>
        <p:nvSpPr>
          <p:cNvPr id="59395" name="Rectangle 3"/>
          <p:cNvSpPr>
            <a:spLocks noGrp="1" noChangeArrowheads="1"/>
          </p:cNvSpPr>
          <p:nvPr>
            <p:ph type="subTitle" idx="1"/>
          </p:nvPr>
        </p:nvSpPr>
        <p:spPr>
          <a:xfrm>
            <a:off x="3505200" y="1219200"/>
            <a:ext cx="5257800" cy="5486400"/>
          </a:xfrm>
        </p:spPr>
        <p:txBody>
          <a:bodyPr/>
          <a:lstStyle/>
          <a:p>
            <a:pPr eaLnBrk="1" hangingPunct="1">
              <a:lnSpc>
                <a:spcPct val="80000"/>
              </a:lnSpc>
              <a:buFont typeface="Wingdings" pitchFamily="2" charset="2"/>
              <a:buChar char="v"/>
              <a:defRPr/>
            </a:pPr>
            <a:r>
              <a:rPr lang="en-US" sz="2400" b="1" smtClean="0"/>
              <a:t>Mary was the daughter of James V and destined to be the Queen of France. </a:t>
            </a:r>
          </a:p>
          <a:p>
            <a:pPr eaLnBrk="1" hangingPunct="1">
              <a:lnSpc>
                <a:spcPct val="80000"/>
              </a:lnSpc>
              <a:buFont typeface="Wingdings" pitchFamily="2" charset="2"/>
              <a:buChar char="v"/>
              <a:defRPr/>
            </a:pPr>
            <a:r>
              <a:rPr lang="en-US" sz="2400" b="1" smtClean="0"/>
              <a:t>When Francois II died, she came back to be Queen of Scotland. </a:t>
            </a:r>
          </a:p>
          <a:p>
            <a:pPr eaLnBrk="1" hangingPunct="1">
              <a:lnSpc>
                <a:spcPct val="80000"/>
              </a:lnSpc>
              <a:buFont typeface="Wingdings" pitchFamily="2" charset="2"/>
              <a:buChar char="v"/>
              <a:defRPr/>
            </a:pPr>
            <a:r>
              <a:rPr lang="en-US" sz="2400" b="1" smtClean="0"/>
              <a:t>English Catholics believed that she was the only legitimate heir after Mary I’s death – they rallied around her.  </a:t>
            </a:r>
          </a:p>
          <a:p>
            <a:pPr eaLnBrk="1" hangingPunct="1">
              <a:lnSpc>
                <a:spcPct val="80000"/>
              </a:lnSpc>
              <a:buFont typeface="Wingdings" pitchFamily="2" charset="2"/>
              <a:buChar char="v"/>
              <a:defRPr/>
            </a:pPr>
            <a:r>
              <a:rPr lang="en-US" sz="2400" b="1" smtClean="0"/>
              <a:t>Given the threat, Mary was brought to Eng. as a “guest” (prisoner) </a:t>
            </a:r>
          </a:p>
          <a:p>
            <a:pPr eaLnBrk="1" hangingPunct="1">
              <a:lnSpc>
                <a:spcPct val="80000"/>
              </a:lnSpc>
              <a:buFont typeface="Wingdings" pitchFamily="2" charset="2"/>
              <a:buChar char="v"/>
              <a:defRPr/>
            </a:pPr>
            <a:r>
              <a:rPr lang="en-US" sz="2400" b="1" smtClean="0"/>
              <a:t>This again raised the succession issue…the Protestant Elizabeth had a Catholic successor…and Mary became “more” Catholic…</a:t>
            </a:r>
          </a:p>
          <a:p>
            <a:pPr eaLnBrk="1" hangingPunct="1">
              <a:lnSpc>
                <a:spcPct val="80000"/>
              </a:lnSpc>
              <a:buFont typeface="Wingdings" pitchFamily="2" charset="2"/>
              <a:buChar char="v"/>
              <a:defRPr/>
            </a:pPr>
            <a:r>
              <a:rPr lang="en-US" sz="2400" b="1" smtClean="0"/>
              <a:t>w/ Mary as a symbol, rebellion began in the countryside</a:t>
            </a:r>
          </a:p>
        </p:txBody>
      </p:sp>
      <p:pic>
        <p:nvPicPr>
          <p:cNvPr id="59398" name="Picture 6" descr="mary-queen-of-scots"/>
          <p:cNvPicPr>
            <a:picLocks noChangeAspect="1" noChangeArrowheads="1"/>
          </p:cNvPicPr>
          <p:nvPr/>
        </p:nvPicPr>
        <p:blipFill>
          <a:blip r:embed="rId3"/>
          <a:srcRect/>
          <a:stretch>
            <a:fillRect/>
          </a:stretch>
        </p:blipFill>
        <p:spPr bwMode="auto">
          <a:xfrm>
            <a:off x="152400" y="1371600"/>
            <a:ext cx="3000375"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9398"/>
                                        </p:tgtEl>
                                        <p:attrNameLst>
                                          <p:attrName>style.visibility</p:attrName>
                                        </p:attrNameLst>
                                      </p:cBhvr>
                                      <p:to>
                                        <p:strVal val="visible"/>
                                      </p:to>
                                    </p:set>
                                    <p:animEffect transition="in" filter="diamond(in)">
                                      <p:cBhvr>
                                        <p:cTn id="13" dur="2000"/>
                                        <p:tgtEl>
                                          <p:spTgt spid="593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9395">
                                            <p:txEl>
                                              <p:pRg st="0" end="0"/>
                                            </p:txEl>
                                          </p:spTgt>
                                        </p:tgtEl>
                                        <p:attrNameLst>
                                          <p:attrName>style.visibility</p:attrName>
                                        </p:attrNameLst>
                                      </p:cBhvr>
                                      <p:to>
                                        <p:strVal val="visible"/>
                                      </p:to>
                                    </p:set>
                                    <p:animEffect transition="in" filter="wipe(down)">
                                      <p:cBhvr>
                                        <p:cTn id="18" dur="500"/>
                                        <p:tgtEl>
                                          <p:spTgt spid="5939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9395">
                                            <p:txEl>
                                              <p:pRg st="1" end="1"/>
                                            </p:txEl>
                                          </p:spTgt>
                                        </p:tgtEl>
                                        <p:attrNameLst>
                                          <p:attrName>style.visibility</p:attrName>
                                        </p:attrNameLst>
                                      </p:cBhvr>
                                      <p:to>
                                        <p:strVal val="visible"/>
                                      </p:to>
                                    </p:set>
                                    <p:animEffect transition="in" filter="wipe(down)">
                                      <p:cBhvr>
                                        <p:cTn id="23" dur="500"/>
                                        <p:tgtEl>
                                          <p:spTgt spid="5939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9395">
                                            <p:txEl>
                                              <p:pRg st="2" end="2"/>
                                            </p:txEl>
                                          </p:spTgt>
                                        </p:tgtEl>
                                        <p:attrNameLst>
                                          <p:attrName>style.visibility</p:attrName>
                                        </p:attrNameLst>
                                      </p:cBhvr>
                                      <p:to>
                                        <p:strVal val="visible"/>
                                      </p:to>
                                    </p:set>
                                    <p:animEffect transition="in" filter="wipe(down)">
                                      <p:cBhvr>
                                        <p:cTn id="28" dur="500"/>
                                        <p:tgtEl>
                                          <p:spTgt spid="5939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9395">
                                            <p:txEl>
                                              <p:pRg st="3" end="3"/>
                                            </p:txEl>
                                          </p:spTgt>
                                        </p:tgtEl>
                                        <p:attrNameLst>
                                          <p:attrName>style.visibility</p:attrName>
                                        </p:attrNameLst>
                                      </p:cBhvr>
                                      <p:to>
                                        <p:strVal val="visible"/>
                                      </p:to>
                                    </p:set>
                                    <p:animEffect transition="in" filter="wipe(down)">
                                      <p:cBhvr>
                                        <p:cTn id="33" dur="500"/>
                                        <p:tgtEl>
                                          <p:spTgt spid="5939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9395">
                                            <p:txEl>
                                              <p:pRg st="4" end="4"/>
                                            </p:txEl>
                                          </p:spTgt>
                                        </p:tgtEl>
                                        <p:attrNameLst>
                                          <p:attrName>style.visibility</p:attrName>
                                        </p:attrNameLst>
                                      </p:cBhvr>
                                      <p:to>
                                        <p:strVal val="visible"/>
                                      </p:to>
                                    </p:set>
                                    <p:animEffect transition="in" filter="wipe(down)">
                                      <p:cBhvr>
                                        <p:cTn id="38" dur="500"/>
                                        <p:tgtEl>
                                          <p:spTgt spid="5939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9395">
                                            <p:txEl>
                                              <p:pRg st="5" end="5"/>
                                            </p:txEl>
                                          </p:spTgt>
                                        </p:tgtEl>
                                        <p:attrNameLst>
                                          <p:attrName>style.visibility</p:attrName>
                                        </p:attrNameLst>
                                      </p:cBhvr>
                                      <p:to>
                                        <p:strVal val="visible"/>
                                      </p:to>
                                    </p:set>
                                    <p:animEffect transition="in" filter="wipe(down)">
                                      <p:cBhvr>
                                        <p:cTn id="43"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flipV="1">
            <a:off x="457200" y="0"/>
            <a:ext cx="8229600" cy="277813"/>
          </a:xfrm>
        </p:spPr>
        <p:txBody>
          <a:bodyPr/>
          <a:lstStyle/>
          <a:p>
            <a:pPr eaLnBrk="1" hangingPunct="1">
              <a:defRPr/>
            </a:pPr>
            <a:endParaRPr lang="en-US" sz="4000" smtClean="0"/>
          </a:p>
        </p:txBody>
      </p:sp>
      <p:sp>
        <p:nvSpPr>
          <p:cNvPr id="172035" name="Rectangle 3"/>
          <p:cNvSpPr>
            <a:spLocks noGrp="1" noChangeArrowheads="1"/>
          </p:cNvSpPr>
          <p:nvPr>
            <p:ph type="body" idx="1"/>
          </p:nvPr>
        </p:nvSpPr>
        <p:spPr>
          <a:xfrm>
            <a:off x="457200" y="228600"/>
            <a:ext cx="8229600" cy="5902325"/>
          </a:xfrm>
        </p:spPr>
        <p:txBody>
          <a:bodyPr/>
          <a:lstStyle/>
          <a:p>
            <a:pPr eaLnBrk="1" hangingPunct="1">
              <a:buFont typeface="Wingdings" pitchFamily="2" charset="2"/>
              <a:buChar char="v"/>
              <a:defRPr/>
            </a:pPr>
            <a:r>
              <a:rPr lang="en-US" sz="2400" b="1" dirty="0" smtClean="0"/>
              <a:t>The Pope entered into things, saying Elizabeth was a heretic…so Elizabeth became a more hard-line Protestant</a:t>
            </a:r>
          </a:p>
          <a:p>
            <a:pPr eaLnBrk="1" hangingPunct="1">
              <a:buFont typeface="Wingdings" pitchFamily="2" charset="2"/>
              <a:buChar char="v"/>
              <a:defRPr/>
            </a:pPr>
            <a:r>
              <a:rPr lang="en-US" sz="2400" b="1" dirty="0" smtClean="0"/>
              <a:t>At this point, English Catholics turned to Spain for help (and Spain was anti-Elizabeth as she supported piracy in the New World and had aided the Dutch Revolt)</a:t>
            </a:r>
          </a:p>
          <a:p>
            <a:pPr eaLnBrk="1" hangingPunct="1">
              <a:buFont typeface="Wingdings" pitchFamily="2" charset="2"/>
              <a:buChar char="v"/>
              <a:defRPr/>
            </a:pPr>
            <a:r>
              <a:rPr lang="en-US" sz="2400" b="1" dirty="0" smtClean="0"/>
              <a:t>When proof of Mary’s treachery came to light, Elizabeth I had her executed…Spain attacked, but the Armada failed…</a:t>
            </a:r>
          </a:p>
          <a:p>
            <a:pPr eaLnBrk="1" hangingPunct="1">
              <a:defRPr/>
            </a:pPr>
            <a:endParaRPr lang="en-US" sz="2400" dirty="0" smtClean="0"/>
          </a:p>
        </p:txBody>
      </p:sp>
      <p:pic>
        <p:nvPicPr>
          <p:cNvPr id="172036" name="Picture 4" descr="pic_elizabeth_i_armada"/>
          <p:cNvPicPr>
            <a:picLocks noChangeAspect="1" noChangeArrowheads="1"/>
          </p:cNvPicPr>
          <p:nvPr/>
        </p:nvPicPr>
        <p:blipFill>
          <a:blip r:embed="rId3"/>
          <a:srcRect/>
          <a:stretch>
            <a:fillRect/>
          </a:stretch>
        </p:blipFill>
        <p:spPr bwMode="auto">
          <a:xfrm>
            <a:off x="228600" y="3581400"/>
            <a:ext cx="3333750" cy="2686050"/>
          </a:xfrm>
          <a:prstGeom prst="rect">
            <a:avLst/>
          </a:prstGeom>
          <a:noFill/>
          <a:ln w="9525">
            <a:noFill/>
            <a:miter lim="800000"/>
            <a:headEnd/>
            <a:tailEnd/>
          </a:ln>
        </p:spPr>
      </p:pic>
      <p:pic>
        <p:nvPicPr>
          <p:cNvPr id="172038" name="Picture 6" descr="Spanish_Armada"/>
          <p:cNvPicPr>
            <a:picLocks noChangeAspect="1" noChangeArrowheads="1"/>
          </p:cNvPicPr>
          <p:nvPr/>
        </p:nvPicPr>
        <p:blipFill>
          <a:blip r:embed="rId4"/>
          <a:srcRect/>
          <a:stretch>
            <a:fillRect/>
          </a:stretch>
        </p:blipFill>
        <p:spPr bwMode="auto">
          <a:xfrm>
            <a:off x="4114800" y="3124200"/>
            <a:ext cx="4648200" cy="3617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1000"/>
                                        <p:tgtEl>
                                          <p:spTgt spid="172035">
                                            <p:txEl>
                                              <p:pRg st="0" end="0"/>
                                            </p:txEl>
                                          </p:spTgt>
                                        </p:tgtEl>
                                      </p:cBhvr>
                                    </p:animEffect>
                                    <p:anim calcmode="lin" valueType="num">
                                      <p:cBhvr>
                                        <p:cTn id="8" dur="10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20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20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72035">
                                            <p:txEl>
                                              <p:pRg st="1" end="1"/>
                                            </p:txEl>
                                          </p:spTgt>
                                        </p:tgtEl>
                                        <p:attrNameLst>
                                          <p:attrName>style.visibility</p:attrName>
                                        </p:attrNameLst>
                                      </p:cBhvr>
                                      <p:to>
                                        <p:strVal val="visible"/>
                                      </p:to>
                                    </p:set>
                                    <p:animEffect transition="in" filter="fade">
                                      <p:cBhvr>
                                        <p:cTn id="15" dur="1000"/>
                                        <p:tgtEl>
                                          <p:spTgt spid="172035">
                                            <p:txEl>
                                              <p:pRg st="1" end="1"/>
                                            </p:txEl>
                                          </p:spTgt>
                                        </p:tgtEl>
                                      </p:cBhvr>
                                    </p:animEffect>
                                    <p:anim calcmode="lin" valueType="num">
                                      <p:cBhvr>
                                        <p:cTn id="16"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7203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20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72035">
                                            <p:txEl>
                                              <p:pRg st="2" end="2"/>
                                            </p:txEl>
                                          </p:spTgt>
                                        </p:tgtEl>
                                        <p:attrNameLst>
                                          <p:attrName>style.visibility</p:attrName>
                                        </p:attrNameLst>
                                      </p:cBhvr>
                                      <p:to>
                                        <p:strVal val="visible"/>
                                      </p:to>
                                    </p:set>
                                    <p:animEffect transition="in" filter="fade">
                                      <p:cBhvr>
                                        <p:cTn id="23" dur="2000"/>
                                        <p:tgtEl>
                                          <p:spTgt spid="172035">
                                            <p:txEl>
                                              <p:pRg st="2" end="2"/>
                                            </p:txEl>
                                          </p:spTgt>
                                        </p:tgtEl>
                                      </p:cBhvr>
                                    </p:animEffect>
                                    <p:anim calcmode="lin" valueType="num">
                                      <p:cBhvr>
                                        <p:cTn id="24" dur="2000" fill="hold"/>
                                        <p:tgtEl>
                                          <p:spTgt spid="172035">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72035">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7203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172036"/>
                                        </p:tgtEl>
                                        <p:attrNameLst>
                                          <p:attrName>style.visibility</p:attrName>
                                        </p:attrNameLst>
                                      </p:cBhvr>
                                      <p:to>
                                        <p:strVal val="visible"/>
                                      </p:to>
                                    </p:set>
                                    <p:anim calcmode="lin" valueType="num">
                                      <p:cBhvr>
                                        <p:cTn id="31" dur="500" fill="hold"/>
                                        <p:tgtEl>
                                          <p:spTgt spid="172036"/>
                                        </p:tgtEl>
                                        <p:attrNameLst>
                                          <p:attrName>ppt_w</p:attrName>
                                        </p:attrNameLst>
                                      </p:cBhvr>
                                      <p:tavLst>
                                        <p:tav tm="0">
                                          <p:val>
                                            <p:strVal val="#ppt_w*2.5"/>
                                          </p:val>
                                        </p:tav>
                                        <p:tav tm="100000">
                                          <p:val>
                                            <p:strVal val="#ppt_w"/>
                                          </p:val>
                                        </p:tav>
                                      </p:tavLst>
                                    </p:anim>
                                    <p:anim calcmode="lin" valueType="num">
                                      <p:cBhvr>
                                        <p:cTn id="32" dur="500" fill="hold"/>
                                        <p:tgtEl>
                                          <p:spTgt spid="172036"/>
                                        </p:tgtEl>
                                        <p:attrNameLst>
                                          <p:attrName>ppt_h</p:attrName>
                                        </p:attrNameLst>
                                      </p:cBhvr>
                                      <p:tavLst>
                                        <p:tav tm="0">
                                          <p:val>
                                            <p:strVal val="#ppt_h*0.01"/>
                                          </p:val>
                                        </p:tav>
                                        <p:tav tm="100000">
                                          <p:val>
                                            <p:strVal val="#ppt_h"/>
                                          </p:val>
                                        </p:tav>
                                      </p:tavLst>
                                    </p:anim>
                                    <p:anim calcmode="lin" valueType="num">
                                      <p:cBhvr>
                                        <p:cTn id="33" dur="500" fill="hold"/>
                                        <p:tgtEl>
                                          <p:spTgt spid="172036"/>
                                        </p:tgtEl>
                                        <p:attrNameLst>
                                          <p:attrName>ppt_x</p:attrName>
                                        </p:attrNameLst>
                                      </p:cBhvr>
                                      <p:tavLst>
                                        <p:tav tm="0">
                                          <p:val>
                                            <p:strVal val="#ppt_x"/>
                                          </p:val>
                                        </p:tav>
                                        <p:tav tm="100000">
                                          <p:val>
                                            <p:strVal val="#ppt_x"/>
                                          </p:val>
                                        </p:tav>
                                      </p:tavLst>
                                    </p:anim>
                                    <p:anim calcmode="lin" valueType="num">
                                      <p:cBhvr>
                                        <p:cTn id="34" dur="500" fill="hold"/>
                                        <p:tgtEl>
                                          <p:spTgt spid="172036"/>
                                        </p:tgtEl>
                                        <p:attrNameLst>
                                          <p:attrName>ppt_y</p:attrName>
                                        </p:attrNameLst>
                                      </p:cBhvr>
                                      <p:tavLst>
                                        <p:tav tm="0">
                                          <p:val>
                                            <p:strVal val="#ppt_h+1"/>
                                          </p:val>
                                        </p:tav>
                                        <p:tav tm="100000">
                                          <p:val>
                                            <p:strVal val="#ppt_y"/>
                                          </p:val>
                                        </p:tav>
                                      </p:tavLst>
                                    </p:anim>
                                    <p:animEffect transition="in" filter="fade">
                                      <p:cBhvr>
                                        <p:cTn id="35" dur="500"/>
                                        <p:tgtEl>
                                          <p:spTgt spid="172036"/>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172038"/>
                                        </p:tgtEl>
                                        <p:attrNameLst>
                                          <p:attrName>style.visibility</p:attrName>
                                        </p:attrNameLst>
                                      </p:cBhvr>
                                      <p:to>
                                        <p:strVal val="visible"/>
                                      </p:to>
                                    </p:set>
                                    <p:animEffect transition="in" filter="fade">
                                      <p:cBhvr>
                                        <p:cTn id="40" dur="2000"/>
                                        <p:tgtEl>
                                          <p:spTgt spid="172038"/>
                                        </p:tgtEl>
                                      </p:cBhvr>
                                    </p:animEffect>
                                    <p:anim calcmode="lin" valueType="num">
                                      <p:cBhvr>
                                        <p:cTn id="41" dur="2000" fill="hold"/>
                                        <p:tgtEl>
                                          <p:spTgt spid="172038"/>
                                        </p:tgtEl>
                                        <p:attrNameLst>
                                          <p:attrName>style.rotation</p:attrName>
                                        </p:attrNameLst>
                                      </p:cBhvr>
                                      <p:tavLst>
                                        <p:tav tm="0">
                                          <p:val>
                                            <p:fltVal val="720"/>
                                          </p:val>
                                        </p:tav>
                                        <p:tav tm="100000">
                                          <p:val>
                                            <p:fltVal val="0"/>
                                          </p:val>
                                        </p:tav>
                                      </p:tavLst>
                                    </p:anim>
                                    <p:anim calcmode="lin" valueType="num">
                                      <p:cBhvr>
                                        <p:cTn id="42" dur="2000" fill="hold"/>
                                        <p:tgtEl>
                                          <p:spTgt spid="172038"/>
                                        </p:tgtEl>
                                        <p:attrNameLst>
                                          <p:attrName>ppt_h</p:attrName>
                                        </p:attrNameLst>
                                      </p:cBhvr>
                                      <p:tavLst>
                                        <p:tav tm="0">
                                          <p:val>
                                            <p:fltVal val="0"/>
                                          </p:val>
                                        </p:tav>
                                        <p:tav tm="100000">
                                          <p:val>
                                            <p:strVal val="#ppt_h"/>
                                          </p:val>
                                        </p:tav>
                                      </p:tavLst>
                                    </p:anim>
                                    <p:anim calcmode="lin" valueType="num">
                                      <p:cBhvr>
                                        <p:cTn id="43" dur="2000" fill="hold"/>
                                        <p:tgtEl>
                                          <p:spTgt spid="1720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457200" y="277813"/>
            <a:ext cx="8229600" cy="712787"/>
          </a:xfrm>
        </p:spPr>
        <p:txBody>
          <a:bodyPr/>
          <a:lstStyle/>
          <a:p>
            <a:pPr eaLnBrk="1" hangingPunct="1">
              <a:defRPr/>
            </a:pPr>
            <a:r>
              <a:rPr lang="en-US" sz="4000" smtClean="0"/>
              <a:t>JAMES I</a:t>
            </a:r>
          </a:p>
        </p:txBody>
      </p:sp>
      <p:sp>
        <p:nvSpPr>
          <p:cNvPr id="132101" name="Rectangle 5"/>
          <p:cNvSpPr>
            <a:spLocks noGrp="1" noChangeArrowheads="1"/>
          </p:cNvSpPr>
          <p:nvPr>
            <p:ph type="body" sz="half" idx="1"/>
          </p:nvPr>
        </p:nvSpPr>
        <p:spPr>
          <a:xfrm>
            <a:off x="152400" y="990600"/>
            <a:ext cx="4343400" cy="5715000"/>
          </a:xfrm>
        </p:spPr>
        <p:txBody>
          <a:bodyPr/>
          <a:lstStyle/>
          <a:p>
            <a:pPr eaLnBrk="1" hangingPunct="1">
              <a:lnSpc>
                <a:spcPct val="90000"/>
              </a:lnSpc>
              <a:buFont typeface="Wingdings" pitchFamily="2" charset="2"/>
              <a:buChar char="v"/>
              <a:defRPr/>
            </a:pPr>
            <a:r>
              <a:rPr lang="en-US" sz="2800" b="1" smtClean="0"/>
              <a:t>James I of England was James VI of Scotland. His mother was </a:t>
            </a:r>
            <a:r>
              <a:rPr lang="en-US" sz="2800" b="1" smtClean="0">
                <a:solidFill>
                  <a:srgbClr val="FFFF66"/>
                </a:solidFill>
              </a:rPr>
              <a:t>Mary Queen of Scots,</a:t>
            </a:r>
            <a:r>
              <a:rPr lang="en-US" sz="2800" b="1" smtClean="0"/>
              <a:t> and at Elizabeth I’s death, James was named her heir. </a:t>
            </a:r>
          </a:p>
          <a:p>
            <a:pPr eaLnBrk="1" hangingPunct="1">
              <a:lnSpc>
                <a:spcPct val="90000"/>
              </a:lnSpc>
              <a:buFont typeface="Wingdings" pitchFamily="2" charset="2"/>
              <a:buChar char="v"/>
              <a:defRPr/>
            </a:pPr>
            <a:r>
              <a:rPr lang="en-US" sz="2800" b="1" smtClean="0"/>
              <a:t>A Catholic, he was known for the authorization of the King James Version of the Bible, as well as for being the “Wisest Fool in Christendom”.</a:t>
            </a:r>
          </a:p>
        </p:txBody>
      </p:sp>
      <p:pic>
        <p:nvPicPr>
          <p:cNvPr id="132108" name="Picture 12" descr="James1st"/>
          <p:cNvPicPr>
            <a:picLocks noGrp="1" noChangeAspect="1" noChangeArrowheads="1"/>
          </p:cNvPicPr>
          <p:nvPr>
            <p:ph type="clipArt" sz="half" idx="2"/>
          </p:nvPr>
        </p:nvPicPr>
        <p:blipFill>
          <a:blip r:embed="rId3"/>
          <a:srcRect/>
          <a:stretch>
            <a:fillRect/>
          </a:stretch>
        </p:blipFill>
        <p:spPr>
          <a:xfrm>
            <a:off x="4953000" y="1066800"/>
            <a:ext cx="3722688" cy="5445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additive="base">
                                        <p:cTn id="7" dur="500" fill="hold"/>
                                        <p:tgtEl>
                                          <p:spTgt spid="132100"/>
                                        </p:tgtEl>
                                        <p:attrNameLst>
                                          <p:attrName>ppt_x</p:attrName>
                                        </p:attrNameLst>
                                      </p:cBhvr>
                                      <p:tavLst>
                                        <p:tav tm="0">
                                          <p:val>
                                            <p:strVal val="#ppt_x"/>
                                          </p:val>
                                        </p:tav>
                                        <p:tav tm="100000">
                                          <p:val>
                                            <p:strVal val="#ppt_x"/>
                                          </p:val>
                                        </p:tav>
                                      </p:tavLst>
                                    </p:anim>
                                    <p:anim calcmode="lin" valueType="num">
                                      <p:cBhvr additive="base">
                                        <p:cTn id="8"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32108"/>
                                        </p:tgtEl>
                                        <p:attrNameLst>
                                          <p:attrName>style.visibility</p:attrName>
                                        </p:attrNameLst>
                                      </p:cBhvr>
                                      <p:to>
                                        <p:strVal val="visible"/>
                                      </p:to>
                                    </p:set>
                                    <p:animEffect transition="in" filter="diamond(in)">
                                      <p:cBhvr>
                                        <p:cTn id="13" dur="2000"/>
                                        <p:tgtEl>
                                          <p:spTgt spid="13210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2101">
                                            <p:txEl>
                                              <p:pRg st="0" end="0"/>
                                            </p:txEl>
                                          </p:spTgt>
                                        </p:tgtEl>
                                        <p:attrNameLst>
                                          <p:attrName>style.visibility</p:attrName>
                                        </p:attrNameLst>
                                      </p:cBhvr>
                                      <p:to>
                                        <p:strVal val="visible"/>
                                      </p:to>
                                    </p:set>
                                    <p:animEffect transition="in" filter="wipe(down)">
                                      <p:cBhvr>
                                        <p:cTn id="18" dur="500"/>
                                        <p:tgtEl>
                                          <p:spTgt spid="13210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2101">
                                            <p:txEl>
                                              <p:pRg st="1" end="1"/>
                                            </p:txEl>
                                          </p:spTgt>
                                        </p:tgtEl>
                                        <p:attrNameLst>
                                          <p:attrName>style.visibility</p:attrName>
                                        </p:attrNameLst>
                                      </p:cBhvr>
                                      <p:to>
                                        <p:strVal val="visible"/>
                                      </p:to>
                                    </p:set>
                                    <p:animEffect transition="in" filter="wipe(down)">
                                      <p:cBhvr>
                                        <p:cTn id="23" dur="500"/>
                                        <p:tgtEl>
                                          <p:spTgt spid="132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7813"/>
            <a:ext cx="8229600" cy="76200"/>
          </a:xfrm>
        </p:spPr>
        <p:txBody>
          <a:bodyPr/>
          <a:lstStyle/>
          <a:p>
            <a:pPr eaLnBrk="1" hangingPunct="1">
              <a:defRPr/>
            </a:pPr>
            <a:endParaRPr lang="en-US" sz="4000" smtClean="0"/>
          </a:p>
        </p:txBody>
      </p:sp>
      <p:pic>
        <p:nvPicPr>
          <p:cNvPr id="124931" name="Picture 3"/>
          <p:cNvPicPr>
            <a:picLocks noChangeAspect="1" noChangeArrowheads="1"/>
          </p:cNvPicPr>
          <p:nvPr>
            <p:ph type="body" idx="1"/>
          </p:nvPr>
        </p:nvPicPr>
        <p:blipFill>
          <a:blip r:embed="rId3"/>
          <a:srcRect/>
          <a:stretch>
            <a:fillRect/>
          </a:stretch>
        </p:blipFill>
        <p:spPr>
          <a:xfrm>
            <a:off x="762000" y="609600"/>
            <a:ext cx="7696200" cy="57721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124930"/>
                                        </p:tgtEl>
                                        <p:attrNameLst>
                                          <p:attrName>style.visibility</p:attrName>
                                        </p:attrNameLst>
                                      </p:cBhvr>
                                      <p:to>
                                        <p:strVal val="visible"/>
                                      </p:to>
                                    </p:set>
                                    <p:animEffect transition="in" filter="randombar(horizontal)">
                                      <p:cBhvr>
                                        <p:cTn id="7" dur="600">
                                          <p:stCondLst>
                                            <p:cond delay="0"/>
                                          </p:stCondLst>
                                        </p:cTn>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4931"/>
                                        </p:tgtEl>
                                        <p:attrNameLst>
                                          <p:attrName>style.visibility</p:attrName>
                                        </p:attrNameLst>
                                      </p:cBhvr>
                                      <p:to>
                                        <p:strVal val="visible"/>
                                      </p:to>
                                    </p:set>
                                    <p:animEffect transition="in" filter="blinds(horizontal)">
                                      <p:cBhvr>
                                        <p:cTn id="12" dur="5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endParaRPr lang="en-US" smtClean="0"/>
          </a:p>
        </p:txBody>
      </p:sp>
      <p:sp>
        <p:nvSpPr>
          <p:cNvPr id="174083" name="Rectangle 3"/>
          <p:cNvSpPr>
            <a:spLocks noGrp="1" noChangeArrowheads="1"/>
          </p:cNvSpPr>
          <p:nvPr>
            <p:ph type="body" idx="1"/>
          </p:nvPr>
        </p:nvSpPr>
        <p:spPr/>
        <p:txBody>
          <a:bodyPr/>
          <a:lstStyle/>
          <a:p>
            <a:pPr eaLnBrk="1" hangingPunct="1">
              <a:defRPr/>
            </a:pPr>
            <a:endParaRPr lang="en-US" smtClean="0"/>
          </a:p>
        </p:txBody>
      </p:sp>
      <p:pic>
        <p:nvPicPr>
          <p:cNvPr id="174085" name="Picture 5" descr="spain_dominions_of_habsburg_map_europe_1547"/>
          <p:cNvPicPr>
            <a:picLocks noChangeAspect="1" noChangeArrowheads="1"/>
          </p:cNvPicPr>
          <p:nvPr/>
        </p:nvPicPr>
        <p:blipFill>
          <a:blip r:embed="rId3"/>
          <a:srcRect/>
          <a:stretch>
            <a:fillRect/>
          </a:stretch>
        </p:blipFill>
        <p:spPr bwMode="auto">
          <a:xfrm>
            <a:off x="228600" y="533400"/>
            <a:ext cx="8763000" cy="5845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74085"/>
                                        </p:tgtEl>
                                        <p:attrNameLst>
                                          <p:attrName>style.visibility</p:attrName>
                                        </p:attrNameLst>
                                      </p:cBhvr>
                                      <p:to>
                                        <p:strVal val="visible"/>
                                      </p:to>
                                    </p:set>
                                    <p:anim calcmode="lin" valueType="num">
                                      <p:cBhvr>
                                        <p:cTn id="7" dur="500" fill="hold"/>
                                        <p:tgtEl>
                                          <p:spTgt spid="174085"/>
                                        </p:tgtEl>
                                        <p:attrNameLst>
                                          <p:attrName>ppt_w</p:attrName>
                                        </p:attrNameLst>
                                      </p:cBhvr>
                                      <p:tavLst>
                                        <p:tav tm="0">
                                          <p:val>
                                            <p:strVal val="#ppt_w*2.5"/>
                                          </p:val>
                                        </p:tav>
                                        <p:tav tm="100000">
                                          <p:val>
                                            <p:strVal val="#ppt_w"/>
                                          </p:val>
                                        </p:tav>
                                      </p:tavLst>
                                    </p:anim>
                                    <p:anim calcmode="lin" valueType="num">
                                      <p:cBhvr>
                                        <p:cTn id="8" dur="500" fill="hold"/>
                                        <p:tgtEl>
                                          <p:spTgt spid="174085"/>
                                        </p:tgtEl>
                                        <p:attrNameLst>
                                          <p:attrName>ppt_h</p:attrName>
                                        </p:attrNameLst>
                                      </p:cBhvr>
                                      <p:tavLst>
                                        <p:tav tm="0">
                                          <p:val>
                                            <p:strVal val="#ppt_h*0.01"/>
                                          </p:val>
                                        </p:tav>
                                        <p:tav tm="100000">
                                          <p:val>
                                            <p:strVal val="#ppt_h"/>
                                          </p:val>
                                        </p:tav>
                                      </p:tavLst>
                                    </p:anim>
                                    <p:anim calcmode="lin" valueType="num">
                                      <p:cBhvr>
                                        <p:cTn id="9" dur="500" fill="hold"/>
                                        <p:tgtEl>
                                          <p:spTgt spid="174085"/>
                                        </p:tgtEl>
                                        <p:attrNameLst>
                                          <p:attrName>ppt_x</p:attrName>
                                        </p:attrNameLst>
                                      </p:cBhvr>
                                      <p:tavLst>
                                        <p:tav tm="0">
                                          <p:val>
                                            <p:strVal val="#ppt_x"/>
                                          </p:val>
                                        </p:tav>
                                        <p:tav tm="100000">
                                          <p:val>
                                            <p:strVal val="#ppt_x"/>
                                          </p:val>
                                        </p:tav>
                                      </p:tavLst>
                                    </p:anim>
                                    <p:anim calcmode="lin" valueType="num">
                                      <p:cBhvr>
                                        <p:cTn id="10" dur="500" fill="hold"/>
                                        <p:tgtEl>
                                          <p:spTgt spid="174085"/>
                                        </p:tgtEl>
                                        <p:attrNameLst>
                                          <p:attrName>ppt_y</p:attrName>
                                        </p:attrNameLst>
                                      </p:cBhvr>
                                      <p:tavLst>
                                        <p:tav tm="0">
                                          <p:val>
                                            <p:strVal val="#ppt_h+1"/>
                                          </p:val>
                                        </p:tav>
                                        <p:tav tm="100000">
                                          <p:val>
                                            <p:strVal val="#ppt_y"/>
                                          </p:val>
                                        </p:tav>
                                      </p:tavLst>
                                    </p:anim>
                                    <p:animEffect transition="in" filter="fade">
                                      <p:cBhvr>
                                        <p:cTn id="11" dur="500"/>
                                        <p:tgtEl>
                                          <p:spTgt spid="174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524000" y="304800"/>
            <a:ext cx="7772400" cy="1143000"/>
          </a:xfrm>
        </p:spPr>
        <p:txBody>
          <a:bodyPr/>
          <a:lstStyle/>
          <a:p>
            <a:pPr eaLnBrk="1" hangingPunct="1">
              <a:defRPr/>
            </a:pPr>
            <a:r>
              <a:rPr lang="en-US" smtClean="0"/>
              <a:t>Henry VII</a:t>
            </a:r>
          </a:p>
        </p:txBody>
      </p:sp>
      <p:sp>
        <p:nvSpPr>
          <p:cNvPr id="54275" name="Rectangle 3"/>
          <p:cNvSpPr>
            <a:spLocks noGrp="1" noChangeArrowheads="1"/>
          </p:cNvSpPr>
          <p:nvPr>
            <p:ph type="subTitle" idx="1"/>
          </p:nvPr>
        </p:nvSpPr>
        <p:spPr>
          <a:xfrm>
            <a:off x="0" y="1371600"/>
            <a:ext cx="5257800" cy="5715000"/>
          </a:xfrm>
        </p:spPr>
        <p:txBody>
          <a:bodyPr/>
          <a:lstStyle/>
          <a:p>
            <a:pPr eaLnBrk="1" hangingPunct="1">
              <a:buFont typeface="Wingdings" pitchFamily="2" charset="2"/>
              <a:buChar char="v"/>
              <a:defRPr/>
            </a:pPr>
            <a:r>
              <a:rPr lang="en-US" sz="2800" b="1" smtClean="0"/>
              <a:t>Henry Tudor married </a:t>
            </a:r>
            <a:r>
              <a:rPr lang="en-US" sz="2800" b="1" smtClean="0">
                <a:solidFill>
                  <a:srgbClr val="FFFF66"/>
                </a:solidFill>
              </a:rPr>
              <a:t>Elizabeth of York</a:t>
            </a:r>
            <a:r>
              <a:rPr lang="en-US" sz="2800" b="1" smtClean="0"/>
              <a:t> (daughter of Edward IV).  </a:t>
            </a:r>
          </a:p>
          <a:p>
            <a:pPr eaLnBrk="1" hangingPunct="1">
              <a:buFont typeface="Wingdings" pitchFamily="2" charset="2"/>
              <a:buChar char="v"/>
              <a:defRPr/>
            </a:pPr>
            <a:r>
              <a:rPr lang="en-US" sz="2800" b="1" smtClean="0"/>
              <a:t>Henry had defeated Richard III at the </a:t>
            </a:r>
            <a:r>
              <a:rPr lang="en-US" sz="2800" b="1" smtClean="0">
                <a:solidFill>
                  <a:srgbClr val="FFFF66"/>
                </a:solidFill>
              </a:rPr>
              <a:t>Battle of Bosworth Field, </a:t>
            </a:r>
            <a:r>
              <a:rPr lang="en-US" sz="2800" b="1" smtClean="0"/>
              <a:t>ending the</a:t>
            </a:r>
            <a:r>
              <a:rPr lang="en-US" sz="2800" b="1" smtClean="0">
                <a:solidFill>
                  <a:srgbClr val="FFFF66"/>
                </a:solidFill>
              </a:rPr>
              <a:t> Wars of the Roses</a:t>
            </a:r>
            <a:r>
              <a:rPr lang="en-US" sz="2800" b="1" smtClean="0"/>
              <a:t>.  </a:t>
            </a:r>
          </a:p>
          <a:p>
            <a:pPr eaLnBrk="1" hangingPunct="1">
              <a:buFont typeface="Wingdings" pitchFamily="2" charset="2"/>
              <a:buChar char="v"/>
              <a:defRPr/>
            </a:pPr>
            <a:r>
              <a:rPr lang="en-US" sz="2800" b="1" smtClean="0"/>
              <a:t>Henry VII went on to forge international relationships through the marriages of his children.</a:t>
            </a:r>
            <a:r>
              <a:rPr lang="en-US" b="1" smtClean="0"/>
              <a:t> </a:t>
            </a:r>
          </a:p>
        </p:txBody>
      </p:sp>
      <p:pic>
        <p:nvPicPr>
          <p:cNvPr id="54278" name="Picture 6" descr="henry7sittow1"/>
          <p:cNvPicPr>
            <a:picLocks noChangeAspect="1" noChangeArrowheads="1"/>
          </p:cNvPicPr>
          <p:nvPr/>
        </p:nvPicPr>
        <p:blipFill>
          <a:blip r:embed="rId3"/>
          <a:srcRect/>
          <a:stretch>
            <a:fillRect/>
          </a:stretch>
        </p:blipFill>
        <p:spPr bwMode="auto">
          <a:xfrm>
            <a:off x="5486400" y="1066800"/>
            <a:ext cx="3490913"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4278"/>
                                        </p:tgtEl>
                                        <p:attrNameLst>
                                          <p:attrName>style.visibility</p:attrName>
                                        </p:attrNameLst>
                                      </p:cBhvr>
                                      <p:to>
                                        <p:strVal val="visible"/>
                                      </p:to>
                                    </p:set>
                                    <p:animEffect transition="in" filter="diamond(in)">
                                      <p:cBhvr>
                                        <p:cTn id="13" dur="2000"/>
                                        <p:tgtEl>
                                          <p:spTgt spid="54278"/>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54275">
                                            <p:txEl>
                                              <p:pRg st="0" end="0"/>
                                            </p:txEl>
                                          </p:spTgt>
                                        </p:tgtEl>
                                        <p:attrNameLst>
                                          <p:attrName>style.visibility</p:attrName>
                                        </p:attrNameLst>
                                      </p:cBhvr>
                                      <p:to>
                                        <p:strVal val="visible"/>
                                      </p:to>
                                    </p:set>
                                    <p:animEffect transition="in" filter="fade">
                                      <p:cBhvr>
                                        <p:cTn id="18" dur="1000"/>
                                        <p:tgtEl>
                                          <p:spTgt spid="54275">
                                            <p:txEl>
                                              <p:pRg st="0" end="0"/>
                                            </p:txEl>
                                          </p:spTgt>
                                        </p:tgtEl>
                                      </p:cBhvr>
                                    </p:animEffect>
                                    <p:anim calcmode="lin" valueType="num">
                                      <p:cBhvr>
                                        <p:cTn id="19" dur="1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54275">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42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54275">
                                            <p:txEl>
                                              <p:pRg st="1" end="1"/>
                                            </p:txEl>
                                          </p:spTgt>
                                        </p:tgtEl>
                                        <p:attrNameLst>
                                          <p:attrName>style.visibility</p:attrName>
                                        </p:attrNameLst>
                                      </p:cBhvr>
                                      <p:to>
                                        <p:strVal val="visible"/>
                                      </p:to>
                                    </p:set>
                                    <p:animEffect transition="in" filter="fade">
                                      <p:cBhvr>
                                        <p:cTn id="26" dur="1000"/>
                                        <p:tgtEl>
                                          <p:spTgt spid="54275">
                                            <p:txEl>
                                              <p:pRg st="1" end="1"/>
                                            </p:txEl>
                                          </p:spTgt>
                                        </p:tgtEl>
                                      </p:cBhvr>
                                    </p:animEffect>
                                    <p:anim calcmode="lin" valueType="num">
                                      <p:cBhvr>
                                        <p:cTn id="27" dur="10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54275">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42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54275">
                                            <p:txEl>
                                              <p:pRg st="2" end="2"/>
                                            </p:txEl>
                                          </p:spTgt>
                                        </p:tgtEl>
                                        <p:attrNameLst>
                                          <p:attrName>style.visibility</p:attrName>
                                        </p:attrNameLst>
                                      </p:cBhvr>
                                      <p:to>
                                        <p:strVal val="visible"/>
                                      </p:to>
                                    </p:set>
                                    <p:animEffect transition="in" filter="fade">
                                      <p:cBhvr>
                                        <p:cTn id="34" dur="1000"/>
                                        <p:tgtEl>
                                          <p:spTgt spid="54275">
                                            <p:txEl>
                                              <p:pRg st="2" end="2"/>
                                            </p:txEl>
                                          </p:spTgt>
                                        </p:tgtEl>
                                      </p:cBhvr>
                                    </p:animEffect>
                                    <p:anim calcmode="lin" valueType="num">
                                      <p:cBhvr>
                                        <p:cTn id="35"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54275">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427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0" y="-381000"/>
            <a:ext cx="3505200" cy="1447800"/>
          </a:xfrm>
        </p:spPr>
        <p:txBody>
          <a:bodyPr/>
          <a:lstStyle/>
          <a:p>
            <a:pPr eaLnBrk="1" hangingPunct="1">
              <a:defRPr/>
            </a:pPr>
            <a:r>
              <a:rPr lang="en-US" sz="4800" smtClean="0"/>
              <a:t>Henry VIII</a:t>
            </a:r>
          </a:p>
        </p:txBody>
      </p:sp>
      <p:sp>
        <p:nvSpPr>
          <p:cNvPr id="48131" name="Rectangle 3"/>
          <p:cNvSpPr>
            <a:spLocks noGrp="1" noChangeArrowheads="1"/>
          </p:cNvSpPr>
          <p:nvPr>
            <p:ph type="subTitle" idx="1"/>
          </p:nvPr>
        </p:nvSpPr>
        <p:spPr>
          <a:xfrm>
            <a:off x="2819400" y="0"/>
            <a:ext cx="6096000" cy="6705600"/>
          </a:xfrm>
        </p:spPr>
        <p:txBody>
          <a:bodyPr/>
          <a:lstStyle/>
          <a:p>
            <a:pPr eaLnBrk="1" hangingPunct="1">
              <a:buFont typeface="Wingdings" pitchFamily="2" charset="2"/>
              <a:buChar char="v"/>
              <a:defRPr/>
            </a:pPr>
            <a:r>
              <a:rPr lang="en-US" sz="2800" smtClean="0"/>
              <a:t> </a:t>
            </a:r>
            <a:r>
              <a:rPr lang="en-US" sz="2400" b="1" smtClean="0"/>
              <a:t>Second son of Henry VII </a:t>
            </a:r>
          </a:p>
          <a:p>
            <a:pPr eaLnBrk="1" hangingPunct="1">
              <a:buFont typeface="Wingdings" pitchFamily="2" charset="2"/>
              <a:buChar char="v"/>
              <a:defRPr/>
            </a:pPr>
            <a:r>
              <a:rPr lang="en-US" sz="2400" b="1" smtClean="0"/>
              <a:t> After his elder brother </a:t>
            </a:r>
            <a:r>
              <a:rPr lang="en-US" sz="2400" b="1" smtClean="0">
                <a:solidFill>
                  <a:srgbClr val="FFFF66"/>
                </a:solidFill>
              </a:rPr>
              <a:t>Arthur </a:t>
            </a:r>
            <a:r>
              <a:rPr lang="en-US" sz="2400" b="1" smtClean="0"/>
              <a:t>died, Henry became heir to the throne. </a:t>
            </a:r>
          </a:p>
          <a:p>
            <a:pPr eaLnBrk="1" hangingPunct="1">
              <a:buFont typeface="Wingdings" pitchFamily="2" charset="2"/>
              <a:buChar char="v"/>
              <a:defRPr/>
            </a:pPr>
            <a:r>
              <a:rPr lang="en-US" sz="2400" b="1" smtClean="0"/>
              <a:t> Spain and England wanted to keep their alliance, even w/ Arthur’s death</a:t>
            </a:r>
          </a:p>
          <a:p>
            <a:pPr eaLnBrk="1" hangingPunct="1">
              <a:buFont typeface="Wingdings" pitchFamily="2" charset="2"/>
              <a:buChar char="v"/>
              <a:defRPr/>
            </a:pPr>
            <a:r>
              <a:rPr lang="en-US" sz="2400" b="1" smtClean="0"/>
              <a:t> So Henry married Catherine of Aragon, Arthur’s widow  - no papal dispensation was given, and the marriage was even done by proxy; Henry was only permitted to consent at canonical age (which he never did)</a:t>
            </a:r>
          </a:p>
          <a:p>
            <a:pPr eaLnBrk="1" hangingPunct="1">
              <a:buFont typeface="Wingdings" pitchFamily="2" charset="2"/>
              <a:buChar char="v"/>
              <a:defRPr/>
            </a:pPr>
            <a:r>
              <a:rPr lang="en-US" sz="2400" b="1" smtClean="0"/>
              <a:t>Later he tried to annul this marriage so he could marry </a:t>
            </a:r>
            <a:r>
              <a:rPr lang="en-US" sz="2400" b="1" smtClean="0">
                <a:solidFill>
                  <a:srgbClr val="FFFF66"/>
                </a:solidFill>
              </a:rPr>
              <a:t>Anne Boleyn</a:t>
            </a:r>
            <a:r>
              <a:rPr lang="en-US" sz="2400" b="1" smtClean="0"/>
              <a:t>. </a:t>
            </a:r>
          </a:p>
          <a:p>
            <a:pPr eaLnBrk="1" hangingPunct="1">
              <a:buFont typeface="Wingdings" pitchFamily="2" charset="2"/>
              <a:buChar char="v"/>
              <a:defRPr/>
            </a:pPr>
            <a:r>
              <a:rPr lang="en-US" sz="2400" b="1" smtClean="0"/>
              <a:t> Henry claimed that God punished him by denying him a legitimate </a:t>
            </a:r>
            <a:r>
              <a:rPr lang="en-US" sz="2400" b="1" smtClean="0">
                <a:solidFill>
                  <a:srgbClr val="FFFF66"/>
                </a:solidFill>
              </a:rPr>
              <a:t>male </a:t>
            </a:r>
            <a:r>
              <a:rPr lang="en-US" sz="2400" b="1" smtClean="0"/>
              <a:t>heir – in </a:t>
            </a:r>
            <a:r>
              <a:rPr lang="en-US" sz="2400" b="1" i="1" smtClean="0"/>
              <a:t>Leviticus</a:t>
            </a:r>
            <a:r>
              <a:rPr lang="en-US" sz="2400" b="1" smtClean="0"/>
              <a:t>, God does threaten childlessness if a man marries his brother’s widow…so Henry came to see this marriage as cursed…</a:t>
            </a:r>
          </a:p>
        </p:txBody>
      </p:sp>
      <p:pic>
        <p:nvPicPr>
          <p:cNvPr id="48134" name="Picture 6" descr="henry8"/>
          <p:cNvPicPr>
            <a:picLocks noChangeAspect="1" noChangeArrowheads="1"/>
          </p:cNvPicPr>
          <p:nvPr/>
        </p:nvPicPr>
        <p:blipFill>
          <a:blip r:embed="rId3"/>
          <a:srcRect/>
          <a:stretch>
            <a:fillRect/>
          </a:stretch>
        </p:blipFill>
        <p:spPr bwMode="auto">
          <a:xfrm>
            <a:off x="152400" y="1524000"/>
            <a:ext cx="2579688"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8134"/>
                                        </p:tgtEl>
                                        <p:attrNameLst>
                                          <p:attrName>style.visibility</p:attrName>
                                        </p:attrNameLst>
                                      </p:cBhvr>
                                      <p:to>
                                        <p:strVal val="visible"/>
                                      </p:to>
                                    </p:set>
                                    <p:animEffect transition="in" filter="diamond(in)">
                                      <p:cBhvr>
                                        <p:cTn id="13" dur="2000"/>
                                        <p:tgtEl>
                                          <p:spTgt spid="481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131">
                                            <p:txEl>
                                              <p:pRg st="0" end="0"/>
                                            </p:txEl>
                                          </p:spTgt>
                                        </p:tgtEl>
                                        <p:attrNameLst>
                                          <p:attrName>style.visibility</p:attrName>
                                        </p:attrNameLst>
                                      </p:cBhvr>
                                      <p:to>
                                        <p:strVal val="visible"/>
                                      </p:to>
                                    </p:set>
                                    <p:animEffect transition="in" filter="wipe(down)">
                                      <p:cBhvr>
                                        <p:cTn id="18" dur="500"/>
                                        <p:tgtEl>
                                          <p:spTgt spid="481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8131">
                                            <p:txEl>
                                              <p:pRg st="1" end="1"/>
                                            </p:txEl>
                                          </p:spTgt>
                                        </p:tgtEl>
                                        <p:attrNameLst>
                                          <p:attrName>style.visibility</p:attrName>
                                        </p:attrNameLst>
                                      </p:cBhvr>
                                      <p:to>
                                        <p:strVal val="visible"/>
                                      </p:to>
                                    </p:set>
                                    <p:animEffect transition="in" filter="wipe(down)">
                                      <p:cBhvr>
                                        <p:cTn id="23" dur="500"/>
                                        <p:tgtEl>
                                          <p:spTgt spid="4813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8131">
                                            <p:txEl>
                                              <p:pRg st="2" end="2"/>
                                            </p:txEl>
                                          </p:spTgt>
                                        </p:tgtEl>
                                        <p:attrNameLst>
                                          <p:attrName>style.visibility</p:attrName>
                                        </p:attrNameLst>
                                      </p:cBhvr>
                                      <p:to>
                                        <p:strVal val="visible"/>
                                      </p:to>
                                    </p:set>
                                    <p:animEffect transition="in" filter="wipe(down)">
                                      <p:cBhvr>
                                        <p:cTn id="28" dur="500"/>
                                        <p:tgtEl>
                                          <p:spTgt spid="4813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8131">
                                            <p:txEl>
                                              <p:pRg st="3" end="3"/>
                                            </p:txEl>
                                          </p:spTgt>
                                        </p:tgtEl>
                                        <p:attrNameLst>
                                          <p:attrName>style.visibility</p:attrName>
                                        </p:attrNameLst>
                                      </p:cBhvr>
                                      <p:to>
                                        <p:strVal val="visible"/>
                                      </p:to>
                                    </p:set>
                                    <p:animEffect transition="in" filter="wipe(down)">
                                      <p:cBhvr>
                                        <p:cTn id="33" dur="500"/>
                                        <p:tgtEl>
                                          <p:spTgt spid="4813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8131">
                                            <p:txEl>
                                              <p:pRg st="4" end="4"/>
                                            </p:txEl>
                                          </p:spTgt>
                                        </p:tgtEl>
                                        <p:attrNameLst>
                                          <p:attrName>style.visibility</p:attrName>
                                        </p:attrNameLst>
                                      </p:cBhvr>
                                      <p:to>
                                        <p:strVal val="visible"/>
                                      </p:to>
                                    </p:set>
                                    <p:animEffect transition="in" filter="wipe(down)">
                                      <p:cBhvr>
                                        <p:cTn id="38" dur="500"/>
                                        <p:tgtEl>
                                          <p:spTgt spid="4813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8131">
                                            <p:txEl>
                                              <p:pRg st="5" end="5"/>
                                            </p:txEl>
                                          </p:spTgt>
                                        </p:tgtEl>
                                        <p:attrNameLst>
                                          <p:attrName>style.visibility</p:attrName>
                                        </p:attrNameLst>
                                      </p:cBhvr>
                                      <p:to>
                                        <p:strVal val="visible"/>
                                      </p:to>
                                    </p:set>
                                    <p:animEffect transition="in" filter="wipe(down)">
                                      <p:cBhvr>
                                        <p:cTn id="43"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enry"/>
          <p:cNvPicPr>
            <a:picLocks noChangeAspect="1" noChangeArrowheads="1"/>
          </p:cNvPicPr>
          <p:nvPr/>
        </p:nvPicPr>
        <p:blipFill>
          <a:blip r:embed="rId3"/>
          <a:srcRect/>
          <a:stretch>
            <a:fillRect/>
          </a:stretch>
        </p:blipFill>
        <p:spPr bwMode="auto">
          <a:xfrm>
            <a:off x="3200400" y="2590800"/>
            <a:ext cx="2590800" cy="2149475"/>
          </a:xfrm>
          <a:prstGeom prst="rect">
            <a:avLst/>
          </a:prstGeom>
          <a:noFill/>
          <a:ln w="9525">
            <a:noFill/>
            <a:miter lim="800000"/>
            <a:headEnd/>
            <a:tailEnd/>
          </a:ln>
        </p:spPr>
      </p:pic>
      <p:sp>
        <p:nvSpPr>
          <p:cNvPr id="140291" name="AutoShape 3"/>
          <p:cNvSpPr>
            <a:spLocks noChangeArrowheads="1"/>
          </p:cNvSpPr>
          <p:nvPr/>
        </p:nvSpPr>
        <p:spPr bwMode="auto">
          <a:xfrm>
            <a:off x="5943600" y="228600"/>
            <a:ext cx="2895600" cy="1828800"/>
          </a:xfrm>
          <a:prstGeom prst="cloudCallout">
            <a:avLst>
              <a:gd name="adj1" fmla="val -61676"/>
              <a:gd name="adj2" fmla="val 103731"/>
            </a:avLst>
          </a:prstGeom>
          <a:solidFill>
            <a:schemeClr val="accent1"/>
          </a:solidFill>
          <a:ln w="9525">
            <a:solidFill>
              <a:schemeClr val="tx1"/>
            </a:solidFill>
            <a:round/>
            <a:headEnd/>
            <a:tailEnd/>
          </a:ln>
        </p:spPr>
        <p:txBody>
          <a:bodyPr/>
          <a:lstStyle/>
          <a:p>
            <a:pPr algn="ctr"/>
            <a:endParaRPr lang="en-US"/>
          </a:p>
        </p:txBody>
      </p:sp>
      <p:sp>
        <p:nvSpPr>
          <p:cNvPr id="140292" name="AutoShape 4"/>
          <p:cNvSpPr>
            <a:spLocks noChangeArrowheads="1"/>
          </p:cNvSpPr>
          <p:nvPr/>
        </p:nvSpPr>
        <p:spPr bwMode="auto">
          <a:xfrm>
            <a:off x="6553200" y="2971800"/>
            <a:ext cx="2362200" cy="2895600"/>
          </a:xfrm>
          <a:prstGeom prst="cloudCallout">
            <a:avLst>
              <a:gd name="adj1" fmla="val -80241"/>
              <a:gd name="adj2" fmla="val -23685"/>
            </a:avLst>
          </a:prstGeom>
          <a:solidFill>
            <a:schemeClr val="accent1"/>
          </a:solidFill>
          <a:ln w="9525">
            <a:solidFill>
              <a:schemeClr val="tx1"/>
            </a:solidFill>
            <a:round/>
            <a:headEnd/>
            <a:tailEnd/>
          </a:ln>
        </p:spPr>
        <p:txBody>
          <a:bodyPr/>
          <a:lstStyle/>
          <a:p>
            <a:pPr algn="ctr"/>
            <a:endParaRPr lang="en-US"/>
          </a:p>
        </p:txBody>
      </p:sp>
      <p:sp>
        <p:nvSpPr>
          <p:cNvPr id="140293" name="AutoShape 5"/>
          <p:cNvSpPr>
            <a:spLocks noChangeArrowheads="1"/>
          </p:cNvSpPr>
          <p:nvPr/>
        </p:nvSpPr>
        <p:spPr bwMode="auto">
          <a:xfrm>
            <a:off x="2895600" y="228600"/>
            <a:ext cx="2819400" cy="1752600"/>
          </a:xfrm>
          <a:prstGeom prst="cloudCallout">
            <a:avLst>
              <a:gd name="adj1" fmla="val -1690"/>
              <a:gd name="adj2" fmla="val 96921"/>
            </a:avLst>
          </a:prstGeom>
          <a:solidFill>
            <a:schemeClr val="accent1"/>
          </a:solidFill>
          <a:ln w="9525">
            <a:solidFill>
              <a:schemeClr val="tx1"/>
            </a:solidFill>
            <a:round/>
            <a:headEnd/>
            <a:tailEnd/>
          </a:ln>
        </p:spPr>
        <p:txBody>
          <a:bodyPr/>
          <a:lstStyle/>
          <a:p>
            <a:pPr algn="ctr"/>
            <a:endParaRPr lang="en-US"/>
          </a:p>
        </p:txBody>
      </p:sp>
      <p:sp>
        <p:nvSpPr>
          <p:cNvPr id="140294" name="AutoShape 6"/>
          <p:cNvSpPr>
            <a:spLocks noChangeArrowheads="1"/>
          </p:cNvSpPr>
          <p:nvPr/>
        </p:nvSpPr>
        <p:spPr bwMode="auto">
          <a:xfrm>
            <a:off x="228600" y="152400"/>
            <a:ext cx="2514600" cy="2819400"/>
          </a:xfrm>
          <a:prstGeom prst="cloudCallout">
            <a:avLst>
              <a:gd name="adj1" fmla="val 59657"/>
              <a:gd name="adj2" fmla="val 52139"/>
            </a:avLst>
          </a:prstGeom>
          <a:solidFill>
            <a:schemeClr val="accent1"/>
          </a:solidFill>
          <a:ln w="9525">
            <a:solidFill>
              <a:schemeClr val="tx1"/>
            </a:solidFill>
            <a:round/>
            <a:headEnd/>
            <a:tailEnd/>
          </a:ln>
        </p:spPr>
        <p:txBody>
          <a:bodyPr/>
          <a:lstStyle/>
          <a:p>
            <a:pPr algn="ctr"/>
            <a:endParaRPr lang="en-US"/>
          </a:p>
        </p:txBody>
      </p:sp>
      <p:sp>
        <p:nvSpPr>
          <p:cNvPr id="140295" name="AutoShape 7"/>
          <p:cNvSpPr>
            <a:spLocks noChangeArrowheads="1"/>
          </p:cNvSpPr>
          <p:nvPr/>
        </p:nvSpPr>
        <p:spPr bwMode="auto">
          <a:xfrm>
            <a:off x="2438400" y="5486400"/>
            <a:ext cx="4191000" cy="1219200"/>
          </a:xfrm>
          <a:prstGeom prst="cloudCallout">
            <a:avLst>
              <a:gd name="adj1" fmla="val -3069"/>
              <a:gd name="adj2" fmla="val -95051"/>
            </a:avLst>
          </a:prstGeom>
          <a:solidFill>
            <a:schemeClr val="accent1"/>
          </a:solidFill>
          <a:ln w="9525">
            <a:solidFill>
              <a:schemeClr val="tx1"/>
            </a:solidFill>
            <a:round/>
            <a:headEnd/>
            <a:tailEnd/>
          </a:ln>
        </p:spPr>
        <p:txBody>
          <a:bodyPr/>
          <a:lstStyle/>
          <a:p>
            <a:pPr algn="ctr"/>
            <a:endParaRPr lang="en-US"/>
          </a:p>
        </p:txBody>
      </p:sp>
      <p:sp>
        <p:nvSpPr>
          <p:cNvPr id="140296" name="AutoShape 8"/>
          <p:cNvSpPr>
            <a:spLocks noChangeArrowheads="1"/>
          </p:cNvSpPr>
          <p:nvPr/>
        </p:nvSpPr>
        <p:spPr bwMode="auto">
          <a:xfrm>
            <a:off x="228600" y="3276600"/>
            <a:ext cx="2209800" cy="2819400"/>
          </a:xfrm>
          <a:prstGeom prst="cloudCallout">
            <a:avLst>
              <a:gd name="adj1" fmla="val 87069"/>
              <a:gd name="adj2" fmla="val -25227"/>
            </a:avLst>
          </a:prstGeom>
          <a:solidFill>
            <a:schemeClr val="accent1"/>
          </a:solidFill>
          <a:ln w="9525">
            <a:solidFill>
              <a:schemeClr val="tx1"/>
            </a:solidFill>
            <a:round/>
            <a:headEnd/>
            <a:tailEnd/>
          </a:ln>
        </p:spPr>
        <p:txBody>
          <a:bodyPr/>
          <a:lstStyle/>
          <a:p>
            <a:pPr algn="ctr"/>
            <a:endParaRPr lang="en-US"/>
          </a:p>
        </p:txBody>
      </p:sp>
      <p:sp>
        <p:nvSpPr>
          <p:cNvPr id="140297" name="Text Box 9"/>
          <p:cNvSpPr txBox="1">
            <a:spLocks noChangeArrowheads="1"/>
          </p:cNvSpPr>
          <p:nvPr/>
        </p:nvSpPr>
        <p:spPr bwMode="auto">
          <a:xfrm>
            <a:off x="457200" y="609600"/>
            <a:ext cx="1905000" cy="1793875"/>
          </a:xfrm>
          <a:prstGeom prst="rect">
            <a:avLst/>
          </a:prstGeom>
          <a:noFill/>
          <a:ln w="9525">
            <a:noFill/>
            <a:miter lim="800000"/>
            <a:headEnd/>
            <a:tailEnd/>
          </a:ln>
        </p:spPr>
        <p:txBody>
          <a:bodyPr>
            <a:spAutoFit/>
          </a:bodyPr>
          <a:lstStyle/>
          <a:p>
            <a:pPr algn="ctr">
              <a:spcBef>
                <a:spcPct val="50000"/>
              </a:spcBef>
            </a:pPr>
            <a:r>
              <a:rPr lang="en-GB" sz="1400" b="1"/>
              <a:t>I need a son.  I have been married for 20 years and my wife, Catherine of Aragon is too old to have any more children. Who will inherit my throne when I die?</a:t>
            </a:r>
          </a:p>
        </p:txBody>
      </p:sp>
      <p:sp>
        <p:nvSpPr>
          <p:cNvPr id="140298" name="Text Box 10"/>
          <p:cNvSpPr txBox="1">
            <a:spLocks noChangeArrowheads="1"/>
          </p:cNvSpPr>
          <p:nvPr/>
        </p:nvSpPr>
        <p:spPr bwMode="auto">
          <a:xfrm>
            <a:off x="3276600" y="457200"/>
            <a:ext cx="2057400" cy="1368425"/>
          </a:xfrm>
          <a:prstGeom prst="rect">
            <a:avLst/>
          </a:prstGeom>
          <a:noFill/>
          <a:ln w="9525">
            <a:noFill/>
            <a:miter lim="800000"/>
            <a:headEnd/>
            <a:tailEnd/>
          </a:ln>
        </p:spPr>
        <p:txBody>
          <a:bodyPr>
            <a:spAutoFit/>
          </a:bodyPr>
          <a:lstStyle/>
          <a:p>
            <a:pPr algn="ctr">
              <a:spcBef>
                <a:spcPct val="50000"/>
              </a:spcBef>
            </a:pPr>
            <a:r>
              <a:rPr lang="en-GB" sz="1400" b="1"/>
              <a:t>I spy an attractive lady – in-waiting called Anne Boleyn.  If only I could marry her instead.  Will the Pope give me a divorce?</a:t>
            </a:r>
          </a:p>
        </p:txBody>
      </p:sp>
      <p:sp>
        <p:nvSpPr>
          <p:cNvPr id="140299" name="Text Box 11"/>
          <p:cNvSpPr txBox="1">
            <a:spLocks noChangeArrowheads="1"/>
          </p:cNvSpPr>
          <p:nvPr/>
        </p:nvSpPr>
        <p:spPr bwMode="auto">
          <a:xfrm>
            <a:off x="6400800" y="685800"/>
            <a:ext cx="2133600" cy="942975"/>
          </a:xfrm>
          <a:prstGeom prst="rect">
            <a:avLst/>
          </a:prstGeom>
          <a:noFill/>
          <a:ln w="9525">
            <a:noFill/>
            <a:miter lim="800000"/>
            <a:headEnd/>
            <a:tailEnd/>
          </a:ln>
        </p:spPr>
        <p:txBody>
          <a:bodyPr>
            <a:spAutoFit/>
          </a:bodyPr>
          <a:lstStyle/>
          <a:p>
            <a:pPr algn="ctr">
              <a:spcBef>
                <a:spcPct val="50000"/>
              </a:spcBef>
            </a:pPr>
            <a:r>
              <a:rPr lang="en-GB" sz="1400" b="1"/>
              <a:t>The Church is very rich.  I need money for my luxurious court.  If only I could get my hands on it.</a:t>
            </a:r>
          </a:p>
        </p:txBody>
      </p:sp>
      <p:sp>
        <p:nvSpPr>
          <p:cNvPr id="140300" name="Text Box 12"/>
          <p:cNvSpPr txBox="1">
            <a:spLocks noChangeArrowheads="1"/>
          </p:cNvSpPr>
          <p:nvPr/>
        </p:nvSpPr>
        <p:spPr bwMode="auto">
          <a:xfrm>
            <a:off x="6858000" y="3505200"/>
            <a:ext cx="1752600" cy="1793875"/>
          </a:xfrm>
          <a:prstGeom prst="rect">
            <a:avLst/>
          </a:prstGeom>
          <a:noFill/>
          <a:ln w="9525">
            <a:noFill/>
            <a:miter lim="800000"/>
            <a:headEnd/>
            <a:tailEnd/>
          </a:ln>
        </p:spPr>
        <p:txBody>
          <a:bodyPr>
            <a:spAutoFit/>
          </a:bodyPr>
          <a:lstStyle/>
          <a:p>
            <a:pPr algn="ctr">
              <a:spcBef>
                <a:spcPct val="50000"/>
              </a:spcBef>
            </a:pPr>
            <a:r>
              <a:rPr lang="en-GB" sz="1400" b="1"/>
              <a:t>The new Protestant ideas are spreading in Germany.  Princes there are reforming their churches and throwing out the Catholic Church.</a:t>
            </a:r>
          </a:p>
        </p:txBody>
      </p:sp>
      <p:sp>
        <p:nvSpPr>
          <p:cNvPr id="140301" name="Text Box 13"/>
          <p:cNvSpPr txBox="1">
            <a:spLocks noChangeArrowheads="1"/>
          </p:cNvSpPr>
          <p:nvPr/>
        </p:nvSpPr>
        <p:spPr bwMode="auto">
          <a:xfrm>
            <a:off x="2895600" y="5791200"/>
            <a:ext cx="3276600" cy="730250"/>
          </a:xfrm>
          <a:prstGeom prst="rect">
            <a:avLst/>
          </a:prstGeom>
          <a:noFill/>
          <a:ln w="9525">
            <a:noFill/>
            <a:miter lim="800000"/>
            <a:headEnd/>
            <a:tailEnd/>
          </a:ln>
        </p:spPr>
        <p:txBody>
          <a:bodyPr>
            <a:spAutoFit/>
          </a:bodyPr>
          <a:lstStyle/>
          <a:p>
            <a:pPr algn="ctr">
              <a:spcBef>
                <a:spcPct val="50000"/>
              </a:spcBef>
            </a:pPr>
            <a:r>
              <a:rPr lang="en-GB" sz="1400" b="1"/>
              <a:t>Some people in England like the new Protestant ideas.  They believe that the Bible should be in English not Latin.</a:t>
            </a:r>
          </a:p>
        </p:txBody>
      </p:sp>
      <p:sp>
        <p:nvSpPr>
          <p:cNvPr id="140302" name="Text Box 14"/>
          <p:cNvSpPr txBox="1">
            <a:spLocks noChangeArrowheads="1"/>
          </p:cNvSpPr>
          <p:nvPr/>
        </p:nvSpPr>
        <p:spPr bwMode="auto">
          <a:xfrm>
            <a:off x="457200" y="3886200"/>
            <a:ext cx="1676400" cy="1581150"/>
          </a:xfrm>
          <a:prstGeom prst="rect">
            <a:avLst/>
          </a:prstGeom>
          <a:noFill/>
          <a:ln w="9525">
            <a:noFill/>
            <a:miter lim="800000"/>
            <a:headEnd/>
            <a:tailEnd/>
          </a:ln>
        </p:spPr>
        <p:txBody>
          <a:bodyPr>
            <a:spAutoFit/>
          </a:bodyPr>
          <a:lstStyle/>
          <a:p>
            <a:pPr algn="ctr">
              <a:spcBef>
                <a:spcPct val="50000"/>
              </a:spcBef>
            </a:pPr>
            <a:r>
              <a:rPr lang="en-GB" sz="1400" b="1"/>
              <a:t>The Church takes money out my country in taxes to help build St Peter’s in Rome.  What do I get in return?</a:t>
            </a:r>
          </a:p>
        </p:txBody>
      </p:sp>
      <p:sp>
        <p:nvSpPr>
          <p:cNvPr id="10255" name="Rectangle 15"/>
          <p:cNvSpPr>
            <a:spLocks noChangeArrowheads="1"/>
          </p:cNvSpPr>
          <p:nvPr/>
        </p:nvSpPr>
        <p:spPr bwMode="auto">
          <a:xfrm>
            <a:off x="4479925" y="3048000"/>
            <a:ext cx="184150" cy="762000"/>
          </a:xfrm>
          <a:prstGeom prst="rect">
            <a:avLst/>
          </a:prstGeom>
          <a:noFill/>
          <a:ln w="12700">
            <a:noFill/>
            <a:miter lim="800000"/>
            <a:headEnd/>
            <a:tailEnd/>
          </a:ln>
        </p:spPr>
        <p:txBody>
          <a:bodyPr wrap="none">
            <a:spAutoFit/>
          </a:bodyPr>
          <a:lstStyle/>
          <a:p>
            <a:endParaRPr lang="en-US" sz="4400">
              <a:solidFill>
                <a:srgbClr val="14086E"/>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ox(out)">
                                      <p:cBhvr>
                                        <p:cTn id="7" dur="500"/>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0294"/>
                                        </p:tgtEl>
                                        <p:attrNameLst>
                                          <p:attrName>style.visibility</p:attrName>
                                        </p:attrNameLst>
                                      </p:cBhvr>
                                      <p:to>
                                        <p:strVal val="visible"/>
                                      </p:to>
                                    </p:set>
                                    <p:animEffect transition="in" filter="box(in)">
                                      <p:cBhvr>
                                        <p:cTn id="12" dur="500"/>
                                        <p:tgtEl>
                                          <p:spTgt spid="140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40297"/>
                                        </p:tgtEl>
                                        <p:attrNameLst>
                                          <p:attrName>style.visibility</p:attrName>
                                        </p:attrNameLst>
                                      </p:cBhvr>
                                      <p:to>
                                        <p:strVal val="visible"/>
                                      </p:to>
                                    </p:set>
                                    <p:anim calcmode="lin" valueType="num">
                                      <p:cBhvr additive="base">
                                        <p:cTn id="17" dur="500" fill="hold"/>
                                        <p:tgtEl>
                                          <p:spTgt spid="140297"/>
                                        </p:tgtEl>
                                        <p:attrNameLst>
                                          <p:attrName>ppt_x</p:attrName>
                                        </p:attrNameLst>
                                      </p:cBhvr>
                                      <p:tavLst>
                                        <p:tav tm="0">
                                          <p:val>
                                            <p:strVal val="1+#ppt_w/2"/>
                                          </p:val>
                                        </p:tav>
                                        <p:tav tm="100000">
                                          <p:val>
                                            <p:strVal val="#ppt_x"/>
                                          </p:val>
                                        </p:tav>
                                      </p:tavLst>
                                    </p:anim>
                                    <p:anim calcmode="lin" valueType="num">
                                      <p:cBhvr additive="base">
                                        <p:cTn id="18" dur="500" fill="hold"/>
                                        <p:tgtEl>
                                          <p:spTgt spid="1402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0293"/>
                                        </p:tgtEl>
                                        <p:attrNameLst>
                                          <p:attrName>style.visibility</p:attrName>
                                        </p:attrNameLst>
                                      </p:cBhvr>
                                      <p:to>
                                        <p:strVal val="visible"/>
                                      </p:to>
                                    </p:set>
                                    <p:animEffect transition="in" filter="box(in)">
                                      <p:cBhvr>
                                        <p:cTn id="23" dur="500"/>
                                        <p:tgtEl>
                                          <p:spTgt spid="14029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40298"/>
                                        </p:tgtEl>
                                        <p:attrNameLst>
                                          <p:attrName>style.visibility</p:attrName>
                                        </p:attrNameLst>
                                      </p:cBhvr>
                                      <p:to>
                                        <p:strVal val="visible"/>
                                      </p:to>
                                    </p:set>
                                    <p:anim calcmode="lin" valueType="num">
                                      <p:cBhvr additive="base">
                                        <p:cTn id="28" dur="500" fill="hold"/>
                                        <p:tgtEl>
                                          <p:spTgt spid="140298"/>
                                        </p:tgtEl>
                                        <p:attrNameLst>
                                          <p:attrName>ppt_x</p:attrName>
                                        </p:attrNameLst>
                                      </p:cBhvr>
                                      <p:tavLst>
                                        <p:tav tm="0">
                                          <p:val>
                                            <p:strVal val="#ppt_x"/>
                                          </p:val>
                                        </p:tav>
                                        <p:tav tm="100000">
                                          <p:val>
                                            <p:strVal val="#ppt_x"/>
                                          </p:val>
                                        </p:tav>
                                      </p:tavLst>
                                    </p:anim>
                                    <p:anim calcmode="lin" valueType="num">
                                      <p:cBhvr additive="base">
                                        <p:cTn id="29" dur="500" fill="hold"/>
                                        <p:tgtEl>
                                          <p:spTgt spid="14029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0291"/>
                                        </p:tgtEl>
                                        <p:attrNameLst>
                                          <p:attrName>style.visibility</p:attrName>
                                        </p:attrNameLst>
                                      </p:cBhvr>
                                      <p:to>
                                        <p:strVal val="visible"/>
                                      </p:to>
                                    </p:set>
                                    <p:animEffect transition="in" filter="box(in)">
                                      <p:cBhvr>
                                        <p:cTn id="34" dur="500"/>
                                        <p:tgtEl>
                                          <p:spTgt spid="14029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40299"/>
                                        </p:tgtEl>
                                        <p:attrNameLst>
                                          <p:attrName>style.visibility</p:attrName>
                                        </p:attrNameLst>
                                      </p:cBhvr>
                                      <p:to>
                                        <p:strVal val="visible"/>
                                      </p:to>
                                    </p:set>
                                    <p:anim calcmode="lin" valueType="num">
                                      <p:cBhvr additive="base">
                                        <p:cTn id="39" dur="500" fill="hold"/>
                                        <p:tgtEl>
                                          <p:spTgt spid="140299"/>
                                        </p:tgtEl>
                                        <p:attrNameLst>
                                          <p:attrName>ppt_x</p:attrName>
                                        </p:attrNameLst>
                                      </p:cBhvr>
                                      <p:tavLst>
                                        <p:tav tm="0">
                                          <p:val>
                                            <p:strVal val="0-#ppt_w/2"/>
                                          </p:val>
                                        </p:tav>
                                        <p:tav tm="100000">
                                          <p:val>
                                            <p:strVal val="#ppt_x"/>
                                          </p:val>
                                        </p:tav>
                                      </p:tavLst>
                                    </p:anim>
                                    <p:anim calcmode="lin" valueType="num">
                                      <p:cBhvr additive="base">
                                        <p:cTn id="40" dur="500" fill="hold"/>
                                        <p:tgtEl>
                                          <p:spTgt spid="14029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40292"/>
                                        </p:tgtEl>
                                        <p:attrNameLst>
                                          <p:attrName>style.visibility</p:attrName>
                                        </p:attrNameLst>
                                      </p:cBhvr>
                                      <p:to>
                                        <p:strVal val="visible"/>
                                      </p:to>
                                    </p:set>
                                    <p:animEffect transition="in" filter="box(in)">
                                      <p:cBhvr>
                                        <p:cTn id="45" dur="500"/>
                                        <p:tgtEl>
                                          <p:spTgt spid="14029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140300"/>
                                        </p:tgtEl>
                                        <p:attrNameLst>
                                          <p:attrName>style.visibility</p:attrName>
                                        </p:attrNameLst>
                                      </p:cBhvr>
                                      <p:to>
                                        <p:strVal val="visible"/>
                                      </p:to>
                                    </p:set>
                                    <p:anim calcmode="lin" valueType="num">
                                      <p:cBhvr additive="base">
                                        <p:cTn id="50" dur="500" fill="hold"/>
                                        <p:tgtEl>
                                          <p:spTgt spid="140300"/>
                                        </p:tgtEl>
                                        <p:attrNameLst>
                                          <p:attrName>ppt_x</p:attrName>
                                        </p:attrNameLst>
                                      </p:cBhvr>
                                      <p:tavLst>
                                        <p:tav tm="0">
                                          <p:val>
                                            <p:strVal val="0-#ppt_w/2"/>
                                          </p:val>
                                        </p:tav>
                                        <p:tav tm="100000">
                                          <p:val>
                                            <p:strVal val="#ppt_x"/>
                                          </p:val>
                                        </p:tav>
                                      </p:tavLst>
                                    </p:anim>
                                    <p:anim calcmode="lin" valueType="num">
                                      <p:cBhvr additive="base">
                                        <p:cTn id="51" dur="500" fill="hold"/>
                                        <p:tgtEl>
                                          <p:spTgt spid="140300"/>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40295"/>
                                        </p:tgtEl>
                                        <p:attrNameLst>
                                          <p:attrName>style.visibility</p:attrName>
                                        </p:attrNameLst>
                                      </p:cBhvr>
                                      <p:to>
                                        <p:strVal val="visible"/>
                                      </p:to>
                                    </p:set>
                                    <p:animEffect transition="in" filter="box(in)">
                                      <p:cBhvr>
                                        <p:cTn id="56" dur="500"/>
                                        <p:tgtEl>
                                          <p:spTgt spid="14029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0301"/>
                                        </p:tgtEl>
                                        <p:attrNameLst>
                                          <p:attrName>style.visibility</p:attrName>
                                        </p:attrNameLst>
                                      </p:cBhvr>
                                      <p:to>
                                        <p:strVal val="visible"/>
                                      </p:to>
                                    </p:set>
                                    <p:anim calcmode="lin" valueType="num">
                                      <p:cBhvr additive="base">
                                        <p:cTn id="61" dur="500" fill="hold"/>
                                        <p:tgtEl>
                                          <p:spTgt spid="140301"/>
                                        </p:tgtEl>
                                        <p:attrNameLst>
                                          <p:attrName>ppt_x</p:attrName>
                                        </p:attrNameLst>
                                      </p:cBhvr>
                                      <p:tavLst>
                                        <p:tav tm="0">
                                          <p:val>
                                            <p:strVal val="#ppt_x"/>
                                          </p:val>
                                        </p:tav>
                                        <p:tav tm="100000">
                                          <p:val>
                                            <p:strVal val="#ppt_x"/>
                                          </p:val>
                                        </p:tav>
                                      </p:tavLst>
                                    </p:anim>
                                    <p:anim calcmode="lin" valueType="num">
                                      <p:cBhvr additive="base">
                                        <p:cTn id="62" dur="500" fill="hold"/>
                                        <p:tgtEl>
                                          <p:spTgt spid="14030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40296"/>
                                        </p:tgtEl>
                                        <p:attrNameLst>
                                          <p:attrName>style.visibility</p:attrName>
                                        </p:attrNameLst>
                                      </p:cBhvr>
                                      <p:to>
                                        <p:strVal val="visible"/>
                                      </p:to>
                                    </p:set>
                                    <p:animEffect transition="in" filter="box(in)">
                                      <p:cBhvr>
                                        <p:cTn id="67" dur="500"/>
                                        <p:tgtEl>
                                          <p:spTgt spid="14029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grpId="0" nodeType="clickEffect">
                                  <p:stCondLst>
                                    <p:cond delay="0"/>
                                  </p:stCondLst>
                                  <p:childTnLst>
                                    <p:set>
                                      <p:cBhvr>
                                        <p:cTn id="71" dur="1" fill="hold">
                                          <p:stCondLst>
                                            <p:cond delay="0"/>
                                          </p:stCondLst>
                                        </p:cTn>
                                        <p:tgtEl>
                                          <p:spTgt spid="140302"/>
                                        </p:tgtEl>
                                        <p:attrNameLst>
                                          <p:attrName>style.visibility</p:attrName>
                                        </p:attrNameLst>
                                      </p:cBhvr>
                                      <p:to>
                                        <p:strVal val="visible"/>
                                      </p:to>
                                    </p:set>
                                    <p:anim calcmode="lin" valueType="num">
                                      <p:cBhvr additive="base">
                                        <p:cTn id="72" dur="500" fill="hold"/>
                                        <p:tgtEl>
                                          <p:spTgt spid="140302"/>
                                        </p:tgtEl>
                                        <p:attrNameLst>
                                          <p:attrName>ppt_x</p:attrName>
                                        </p:attrNameLst>
                                      </p:cBhvr>
                                      <p:tavLst>
                                        <p:tav tm="0">
                                          <p:val>
                                            <p:strVal val="0-#ppt_w/2"/>
                                          </p:val>
                                        </p:tav>
                                        <p:tav tm="100000">
                                          <p:val>
                                            <p:strVal val="#ppt_x"/>
                                          </p:val>
                                        </p:tav>
                                      </p:tavLst>
                                    </p:anim>
                                    <p:anim calcmode="lin" valueType="num">
                                      <p:cBhvr additive="base">
                                        <p:cTn id="73" dur="500" fill="hold"/>
                                        <p:tgtEl>
                                          <p:spTgt spid="140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nimBg="1" autoUpdateAnimBg="0"/>
      <p:bldP spid="140292" grpId="0" animBg="1" autoUpdateAnimBg="0"/>
      <p:bldP spid="140293" grpId="0" animBg="1" autoUpdateAnimBg="0"/>
      <p:bldP spid="140294" grpId="0" animBg="1" autoUpdateAnimBg="0"/>
      <p:bldP spid="140295" grpId="0" animBg="1" autoUpdateAnimBg="0"/>
      <p:bldP spid="140296" grpId="0" animBg="1" autoUpdateAnimBg="0"/>
      <p:bldP spid="140297" grpId="0" autoUpdateAnimBg="0"/>
      <p:bldP spid="140298" grpId="0" autoUpdateAnimBg="0"/>
      <p:bldP spid="140299" grpId="0" autoUpdateAnimBg="0"/>
      <p:bldP spid="140300" grpId="0" autoUpdateAnimBg="0"/>
      <p:bldP spid="140301" grpId="0" autoUpdateAnimBg="0"/>
      <p:bldP spid="14030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0" y="685800"/>
            <a:ext cx="2438400" cy="914400"/>
          </a:xfrm>
        </p:spPr>
        <p:txBody>
          <a:bodyPr/>
          <a:lstStyle/>
          <a:p>
            <a:pPr eaLnBrk="1" hangingPunct="1">
              <a:defRPr/>
            </a:pPr>
            <a:r>
              <a:rPr lang="en-US" sz="3600" smtClean="0"/>
              <a:t>Catharine of Aragon</a:t>
            </a:r>
          </a:p>
        </p:txBody>
      </p:sp>
      <p:sp>
        <p:nvSpPr>
          <p:cNvPr id="50179" name="Rectangle 3"/>
          <p:cNvSpPr>
            <a:spLocks noGrp="1" noChangeArrowheads="1"/>
          </p:cNvSpPr>
          <p:nvPr>
            <p:ph type="subTitle" idx="1"/>
          </p:nvPr>
        </p:nvSpPr>
        <p:spPr>
          <a:xfrm>
            <a:off x="2514600" y="0"/>
            <a:ext cx="6629400" cy="6477000"/>
          </a:xfrm>
        </p:spPr>
        <p:txBody>
          <a:bodyPr/>
          <a:lstStyle/>
          <a:p>
            <a:pPr eaLnBrk="1" hangingPunct="1">
              <a:lnSpc>
                <a:spcPct val="80000"/>
              </a:lnSpc>
              <a:buFont typeface="Wingdings" pitchFamily="2" charset="2"/>
              <a:buChar char="v"/>
              <a:defRPr/>
            </a:pPr>
            <a:r>
              <a:rPr lang="en-US" sz="2400" b="1" smtClean="0"/>
              <a:t>Catharine was the daughter of </a:t>
            </a:r>
            <a:r>
              <a:rPr lang="en-US" sz="2400" b="1" smtClean="0">
                <a:solidFill>
                  <a:srgbClr val="FFFF66"/>
                </a:solidFill>
              </a:rPr>
              <a:t>Isabella and Ferdinand of Spain.</a:t>
            </a:r>
            <a:r>
              <a:rPr lang="en-US" sz="2400" b="1" smtClean="0"/>
              <a:t> </a:t>
            </a:r>
          </a:p>
          <a:p>
            <a:pPr eaLnBrk="1" hangingPunct="1">
              <a:lnSpc>
                <a:spcPct val="80000"/>
              </a:lnSpc>
              <a:buFont typeface="Wingdings" pitchFamily="2" charset="2"/>
              <a:buChar char="v"/>
              <a:defRPr/>
            </a:pPr>
            <a:r>
              <a:rPr lang="en-US" sz="2400" b="1" smtClean="0"/>
              <a:t>She was married to Arthur, Henry VII’s heir, but he died, apparently before the marriage was consummated. </a:t>
            </a:r>
          </a:p>
          <a:p>
            <a:pPr eaLnBrk="1" hangingPunct="1">
              <a:lnSpc>
                <a:spcPct val="80000"/>
              </a:lnSpc>
              <a:buFont typeface="Wingdings" pitchFamily="2" charset="2"/>
              <a:buChar char="v"/>
              <a:defRPr/>
            </a:pPr>
            <a:r>
              <a:rPr lang="en-US" sz="2400" b="1" smtClean="0"/>
              <a:t>Later she married Henry VIII, but they only had one living child, </a:t>
            </a:r>
            <a:r>
              <a:rPr lang="en-US" sz="2400" b="1" smtClean="0">
                <a:solidFill>
                  <a:srgbClr val="FFFF66"/>
                </a:solidFill>
              </a:rPr>
              <a:t>Mary</a:t>
            </a:r>
            <a:r>
              <a:rPr lang="en-US" sz="2400" b="1" smtClean="0"/>
              <a:t>. (They had a son who died in infancy).  </a:t>
            </a:r>
          </a:p>
          <a:p>
            <a:pPr eaLnBrk="1" hangingPunct="1">
              <a:lnSpc>
                <a:spcPct val="80000"/>
              </a:lnSpc>
              <a:buFont typeface="Wingdings" pitchFamily="2" charset="2"/>
              <a:buChar char="v"/>
              <a:defRPr/>
            </a:pPr>
            <a:r>
              <a:rPr lang="en-US" sz="2400" b="1" smtClean="0"/>
              <a:t>Henry wanted to find a husband for Mary, so that she would be unchallenged as his heiress (women were not banned from the throne, but it was untraditional). </a:t>
            </a:r>
          </a:p>
          <a:p>
            <a:pPr eaLnBrk="1" hangingPunct="1">
              <a:lnSpc>
                <a:spcPct val="80000"/>
              </a:lnSpc>
              <a:buFont typeface="Wingdings" pitchFamily="2" charset="2"/>
              <a:buChar char="v"/>
              <a:defRPr/>
            </a:pPr>
            <a:r>
              <a:rPr lang="en-US" sz="2400" b="1" smtClean="0"/>
              <a:t>Some suitors worried that Mary could not be a legitimate queen as Henry had married his brother’s widow… </a:t>
            </a:r>
          </a:p>
          <a:p>
            <a:pPr eaLnBrk="1" hangingPunct="1">
              <a:lnSpc>
                <a:spcPct val="80000"/>
              </a:lnSpc>
              <a:buFont typeface="Wingdings" pitchFamily="2" charset="2"/>
              <a:buChar char="v"/>
              <a:defRPr/>
            </a:pPr>
            <a:r>
              <a:rPr lang="en-US" sz="2400" b="1" smtClean="0"/>
              <a:t>All of these issues reached the boiling point after 20 yrs. b/c of constant succession worries, Catharine’s diminishing looks, and the appearance of Anne Boleyn…</a:t>
            </a:r>
          </a:p>
          <a:p>
            <a:pPr eaLnBrk="1" hangingPunct="1">
              <a:lnSpc>
                <a:spcPct val="80000"/>
              </a:lnSpc>
              <a:buFont typeface="Wingdings" pitchFamily="2" charset="2"/>
              <a:buChar char="v"/>
              <a:defRPr/>
            </a:pPr>
            <a:r>
              <a:rPr lang="en-US" sz="2400" b="1" smtClean="0"/>
              <a:t>Catharine’s later years were ones of persecution where Henry tried to make her sign annulment papers.</a:t>
            </a:r>
          </a:p>
        </p:txBody>
      </p:sp>
      <p:pic>
        <p:nvPicPr>
          <p:cNvPr id="50184" name="Picture 8" descr="catherine-of-aragon"/>
          <p:cNvPicPr>
            <a:picLocks noChangeAspect="1" noChangeArrowheads="1"/>
          </p:cNvPicPr>
          <p:nvPr/>
        </p:nvPicPr>
        <p:blipFill>
          <a:blip r:embed="rId3"/>
          <a:srcRect/>
          <a:stretch>
            <a:fillRect/>
          </a:stretch>
        </p:blipFill>
        <p:spPr bwMode="auto">
          <a:xfrm>
            <a:off x="152400" y="2362200"/>
            <a:ext cx="2162175"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0184"/>
                                        </p:tgtEl>
                                        <p:attrNameLst>
                                          <p:attrName>style.visibility</p:attrName>
                                        </p:attrNameLst>
                                      </p:cBhvr>
                                      <p:to>
                                        <p:strVal val="visible"/>
                                      </p:to>
                                    </p:set>
                                    <p:animEffect transition="in" filter="diamond(in)">
                                      <p:cBhvr>
                                        <p:cTn id="13" dur="2000"/>
                                        <p:tgtEl>
                                          <p:spTgt spid="5018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0179">
                                            <p:txEl>
                                              <p:pRg st="0" end="0"/>
                                            </p:txEl>
                                          </p:spTgt>
                                        </p:tgtEl>
                                        <p:attrNameLst>
                                          <p:attrName>style.visibility</p:attrName>
                                        </p:attrNameLst>
                                      </p:cBhvr>
                                      <p:to>
                                        <p:strVal val="visible"/>
                                      </p:to>
                                    </p:set>
                                    <p:animEffect transition="in" filter="wipe(down)">
                                      <p:cBhvr>
                                        <p:cTn id="18" dur="500"/>
                                        <p:tgtEl>
                                          <p:spTgt spid="5017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179">
                                            <p:txEl>
                                              <p:pRg st="1" end="1"/>
                                            </p:txEl>
                                          </p:spTgt>
                                        </p:tgtEl>
                                        <p:attrNameLst>
                                          <p:attrName>style.visibility</p:attrName>
                                        </p:attrNameLst>
                                      </p:cBhvr>
                                      <p:to>
                                        <p:strVal val="visible"/>
                                      </p:to>
                                    </p:set>
                                    <p:animEffect transition="in" filter="wipe(down)">
                                      <p:cBhvr>
                                        <p:cTn id="23" dur="500"/>
                                        <p:tgtEl>
                                          <p:spTgt spid="5017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wipe(down)">
                                      <p:cBhvr>
                                        <p:cTn id="28" dur="500"/>
                                        <p:tgtEl>
                                          <p:spTgt spid="5017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0179">
                                            <p:txEl>
                                              <p:pRg st="3" end="3"/>
                                            </p:txEl>
                                          </p:spTgt>
                                        </p:tgtEl>
                                        <p:attrNameLst>
                                          <p:attrName>style.visibility</p:attrName>
                                        </p:attrNameLst>
                                      </p:cBhvr>
                                      <p:to>
                                        <p:strVal val="visible"/>
                                      </p:to>
                                    </p:set>
                                    <p:animEffect transition="in" filter="wipe(down)">
                                      <p:cBhvr>
                                        <p:cTn id="33" dur="500"/>
                                        <p:tgtEl>
                                          <p:spTgt spid="5017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0179">
                                            <p:txEl>
                                              <p:pRg st="4" end="4"/>
                                            </p:txEl>
                                          </p:spTgt>
                                        </p:tgtEl>
                                        <p:attrNameLst>
                                          <p:attrName>style.visibility</p:attrName>
                                        </p:attrNameLst>
                                      </p:cBhvr>
                                      <p:to>
                                        <p:strVal val="visible"/>
                                      </p:to>
                                    </p:set>
                                    <p:animEffect transition="in" filter="wipe(down)">
                                      <p:cBhvr>
                                        <p:cTn id="38" dur="500"/>
                                        <p:tgtEl>
                                          <p:spTgt spid="5017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0179">
                                            <p:txEl>
                                              <p:pRg st="5" end="5"/>
                                            </p:txEl>
                                          </p:spTgt>
                                        </p:tgtEl>
                                        <p:attrNameLst>
                                          <p:attrName>style.visibility</p:attrName>
                                        </p:attrNameLst>
                                      </p:cBhvr>
                                      <p:to>
                                        <p:strVal val="visible"/>
                                      </p:to>
                                    </p:set>
                                    <p:animEffect transition="in" filter="wipe(down)">
                                      <p:cBhvr>
                                        <p:cTn id="43" dur="500"/>
                                        <p:tgtEl>
                                          <p:spTgt spid="5017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0179">
                                            <p:txEl>
                                              <p:pRg st="6" end="6"/>
                                            </p:txEl>
                                          </p:spTgt>
                                        </p:tgtEl>
                                        <p:attrNameLst>
                                          <p:attrName>style.visibility</p:attrName>
                                        </p:attrNameLst>
                                      </p:cBhvr>
                                      <p:to>
                                        <p:strVal val="visible"/>
                                      </p:to>
                                    </p:set>
                                    <p:animEffect transition="in" filter="wipe(down)">
                                      <p:cBhvr>
                                        <p:cTn id="48"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ctrTitle"/>
          </p:nvPr>
        </p:nvSpPr>
        <p:spPr>
          <a:xfrm>
            <a:off x="2362200" y="609600"/>
            <a:ext cx="7772400" cy="1143000"/>
          </a:xfrm>
        </p:spPr>
        <p:txBody>
          <a:bodyPr/>
          <a:lstStyle/>
          <a:p>
            <a:pPr eaLnBrk="1" hangingPunct="1">
              <a:defRPr/>
            </a:pPr>
            <a:r>
              <a:rPr lang="en-US" smtClean="0"/>
              <a:t>Henry VIII (cont.)</a:t>
            </a:r>
          </a:p>
        </p:txBody>
      </p:sp>
      <p:sp>
        <p:nvSpPr>
          <p:cNvPr id="49155" name="Rectangle 1027"/>
          <p:cNvSpPr>
            <a:spLocks noGrp="1" noChangeArrowheads="1"/>
          </p:cNvSpPr>
          <p:nvPr>
            <p:ph type="subTitle" idx="1"/>
          </p:nvPr>
        </p:nvSpPr>
        <p:spPr>
          <a:xfrm>
            <a:off x="914400" y="3733800"/>
            <a:ext cx="7924800" cy="3352800"/>
          </a:xfrm>
        </p:spPr>
        <p:txBody>
          <a:bodyPr/>
          <a:lstStyle/>
          <a:p>
            <a:pPr eaLnBrk="1" hangingPunct="1">
              <a:defRPr/>
            </a:pPr>
            <a:r>
              <a:rPr lang="en-US" b="1" smtClean="0"/>
              <a:t>When he wanted to marry </a:t>
            </a:r>
            <a:r>
              <a:rPr lang="en-US" b="1" smtClean="0">
                <a:solidFill>
                  <a:srgbClr val="FFFF66"/>
                </a:solidFill>
              </a:rPr>
              <a:t>Anne Boleyn</a:t>
            </a:r>
            <a:r>
              <a:rPr lang="en-US" b="1" smtClean="0"/>
              <a:t>, Henry created the Church of England and banned the Catholic Church from his nation. He also seized all of the property of the Catholic Church, thereby increasing the wealth of England.</a:t>
            </a:r>
          </a:p>
        </p:txBody>
      </p:sp>
      <p:pic>
        <p:nvPicPr>
          <p:cNvPr id="49156" name="Picture 1028" descr="KingHenry8"/>
          <p:cNvPicPr>
            <a:picLocks noChangeAspect="1" noChangeArrowheads="1"/>
          </p:cNvPicPr>
          <p:nvPr/>
        </p:nvPicPr>
        <p:blipFill>
          <a:blip r:embed="rId3"/>
          <a:srcRect/>
          <a:stretch>
            <a:fillRect/>
          </a:stretch>
        </p:blipFill>
        <p:spPr bwMode="auto">
          <a:xfrm>
            <a:off x="152400" y="152400"/>
            <a:ext cx="2767013"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diamond(in)">
                                      <p:cBhvr>
                                        <p:cTn id="13" dur="2000"/>
                                        <p:tgtEl>
                                          <p:spTgt spid="4915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9155">
                                            <p:txEl>
                                              <p:pRg st="0" end="0"/>
                                            </p:txEl>
                                          </p:spTgt>
                                        </p:tgtEl>
                                        <p:attrNameLst>
                                          <p:attrName>style.visibility</p:attrName>
                                        </p:attrNameLst>
                                      </p:cBhvr>
                                      <p:to>
                                        <p:strVal val="visible"/>
                                      </p:to>
                                    </p:set>
                                    <p:animEffect transition="in" filter="wipe(down)">
                                      <p:cBhvr>
                                        <p:cTn id="18"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emplate/>
  <TotalTime>1915</TotalTime>
  <Words>2018</Words>
  <Application>Microsoft PowerPoint</Application>
  <PresentationFormat>On-screen Show (4:3)</PresentationFormat>
  <Paragraphs>123</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Times New Roman</vt:lpstr>
      <vt:lpstr>Arial</vt:lpstr>
      <vt:lpstr>Wingdings</vt:lpstr>
      <vt:lpstr>Maple</vt:lpstr>
      <vt:lpstr>Default Design</vt:lpstr>
      <vt:lpstr>English Renaissance History</vt:lpstr>
      <vt:lpstr>Slide 2</vt:lpstr>
      <vt:lpstr>Slide 3</vt:lpstr>
      <vt:lpstr>Slide 4</vt:lpstr>
      <vt:lpstr>Henry VII</vt:lpstr>
      <vt:lpstr>Henry VIII</vt:lpstr>
      <vt:lpstr>Slide 7</vt:lpstr>
      <vt:lpstr>Catharine of Aragon</vt:lpstr>
      <vt:lpstr>Henry VIII (cont.)</vt:lpstr>
      <vt:lpstr>Anne Boleyn</vt:lpstr>
      <vt:lpstr>Slide 11</vt:lpstr>
      <vt:lpstr>Slide 12</vt:lpstr>
      <vt:lpstr>  Edward VI</vt:lpstr>
      <vt:lpstr>Slide 14</vt:lpstr>
      <vt:lpstr>Jane Grey</vt:lpstr>
      <vt:lpstr>Slide 16</vt:lpstr>
      <vt:lpstr>Slide 17</vt:lpstr>
      <vt:lpstr>Mary I (Bloody Mary)</vt:lpstr>
      <vt:lpstr>Slide 19</vt:lpstr>
      <vt:lpstr>Slide 20</vt:lpstr>
      <vt:lpstr>Elizabeth I</vt:lpstr>
      <vt:lpstr>Slide 22</vt:lpstr>
      <vt:lpstr>Slide 23</vt:lpstr>
      <vt:lpstr>Mary (Stuart), Queen of Scots</vt:lpstr>
      <vt:lpstr>Slide 25</vt:lpstr>
      <vt:lpstr>JAMES I</vt:lpstr>
    </vt:vector>
  </TitlesOfParts>
  <Company>W.V.D.E.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installer</cp:lastModifiedBy>
  <cp:revision>43</cp:revision>
  <cp:lastPrinted>1601-01-01T00:00:00Z</cp:lastPrinted>
  <dcterms:created xsi:type="dcterms:W3CDTF">2004-10-11T17:35:19Z</dcterms:created>
  <dcterms:modified xsi:type="dcterms:W3CDTF">2012-10-17T14:50:10Z</dcterms:modified>
</cp:coreProperties>
</file>