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5" r:id="rId3"/>
    <p:sldId id="264" r:id="rId4"/>
    <p:sldId id="266" r:id="rId5"/>
    <p:sldId id="268" r:id="rId6"/>
    <p:sldId id="269" r:id="rId7"/>
    <p:sldId id="270" r:id="rId8"/>
    <p:sldId id="271" r:id="rId9"/>
    <p:sldId id="274" r:id="rId10"/>
    <p:sldId id="275" r:id="rId11"/>
    <p:sldId id="272" r:id="rId12"/>
    <p:sldId id="277" r:id="rId13"/>
    <p:sldId id="289" r:id="rId14"/>
    <p:sldId id="278" r:id="rId15"/>
    <p:sldId id="260" r:id="rId16"/>
    <p:sldId id="279" r:id="rId17"/>
    <p:sldId id="290" r:id="rId18"/>
    <p:sldId id="261" r:id="rId19"/>
    <p:sldId id="280" r:id="rId20"/>
    <p:sldId id="291" r:id="rId21"/>
    <p:sldId id="262" r:id="rId22"/>
    <p:sldId id="284" r:id="rId23"/>
    <p:sldId id="294" r:id="rId24"/>
    <p:sldId id="292" r:id="rId25"/>
    <p:sldId id="276" r:id="rId26"/>
    <p:sldId id="285" r:id="rId27"/>
    <p:sldId id="293" r:id="rId28"/>
    <p:sldId id="286" r:id="rId29"/>
    <p:sldId id="256" r:id="rId30"/>
    <p:sldId id="287" r:id="rId31"/>
  </p:sldIdLst>
  <p:sldSz cx="9144000" cy="6858000" type="screen4x3"/>
  <p:notesSz cx="6858000" cy="9144000"/>
  <p:embeddedFontLst>
    <p:embeddedFont>
      <p:font typeface="Arial Black" pitchFamily="34" charset="0"/>
      <p:bold r:id="rId32"/>
    </p:embeddedFont>
    <p:embeddedFont>
      <p:font typeface="Monotype Corsiva" pitchFamily="66" charset="0"/>
      <p:italic r:id="rId33"/>
    </p:embeddedFont>
    <p:embeddedFont>
      <p:font typeface="Comic Sans MS" pitchFamily="66" charset="0"/>
      <p:regular r:id="rId34"/>
      <p:bold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FFFF66"/>
    <a:srgbClr val="FFA3FF"/>
    <a:srgbClr val="33CCFF"/>
    <a:srgbClr val="BC9BFF"/>
    <a:srgbClr val="FFCC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7833" autoAdjust="0"/>
  </p:normalViewPr>
  <p:slideViewPr>
    <p:cSldViewPr>
      <p:cViewPr>
        <p:scale>
          <a:sx n="75" d="100"/>
          <a:sy n="75" d="100"/>
        </p:scale>
        <p:origin x="-3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4885-38B8-47CD-A840-C7BACD0A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E309-0979-4A44-B67E-3F69A070D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2303-90FC-4844-93D3-E90F723F1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0203-1836-4E5C-8697-3835E4B26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DE9A-C140-48D1-BCB2-1121D751F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7BED-EB55-4532-B3AA-485C618F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6CB2-255D-43EA-B970-D781D97B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5944-DBC7-4FE3-8AE6-447BEFA16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4ECE-93E4-4B86-9324-0F91D3F5E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5F71-938A-4CA7-8112-0CC2DC461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ACEC-FD62-4D23-8A08-243161029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349422-8CED-46E7-9D69-DCD55B8F6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562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i="1">
                <a:solidFill>
                  <a:srgbClr val="33CCFF"/>
                </a:solidFill>
                <a:latin typeface="Arial Black" pitchFamily="34" charset="0"/>
              </a:rPr>
              <a:t>The</a:t>
            </a:r>
            <a:br>
              <a:rPr lang="en-US" sz="7200" b="1" i="1">
                <a:solidFill>
                  <a:srgbClr val="33CCFF"/>
                </a:solidFill>
                <a:latin typeface="Arial Black" pitchFamily="34" charset="0"/>
              </a:rPr>
            </a:br>
            <a:r>
              <a:rPr lang="en-US" sz="7200" b="1" i="1">
                <a:solidFill>
                  <a:srgbClr val="33CCFF"/>
                </a:solidFill>
                <a:latin typeface="Arial Black" pitchFamily="34" charset="0"/>
              </a:rPr>
              <a:t>Wars of</a:t>
            </a:r>
            <a:br>
              <a:rPr lang="en-US" sz="7200" b="1" i="1">
                <a:solidFill>
                  <a:srgbClr val="33CCFF"/>
                </a:solidFill>
                <a:latin typeface="Arial Black" pitchFamily="34" charset="0"/>
              </a:rPr>
            </a:br>
            <a:r>
              <a:rPr lang="en-US" sz="7200" b="1" i="1">
                <a:solidFill>
                  <a:srgbClr val="33CCFF"/>
                </a:solidFill>
                <a:latin typeface="Arial Black" pitchFamily="34" charset="0"/>
              </a:rPr>
              <a:t>Religion</a:t>
            </a:r>
            <a:br>
              <a:rPr lang="en-US" sz="7200" b="1" i="1">
                <a:solidFill>
                  <a:srgbClr val="33CCFF"/>
                </a:solidFill>
                <a:latin typeface="Arial Black" pitchFamily="34" charset="0"/>
              </a:rPr>
            </a:br>
            <a:r>
              <a:rPr lang="en-US" sz="6000" b="1" i="1">
                <a:solidFill>
                  <a:srgbClr val="33CCFF"/>
                </a:solidFill>
                <a:latin typeface="Arial Black" pitchFamily="34" charset="0"/>
              </a:rPr>
              <a:t>(1560s-1648)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696200" cy="3787775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prstShdw prst="shdw17" dist="17961" dir="2700000">
              <a:srgbClr val="1F7A99"/>
            </a:prstShdw>
          </a:effectLst>
        </p:spPr>
        <p:txBody>
          <a:bodyPr lIns="182880" tIns="137160" rIns="18288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>
                <a:solidFill>
                  <a:srgbClr val="CC99FF"/>
                </a:solidFill>
                <a:latin typeface="Arial Black" pitchFamily="34" charset="0"/>
              </a:rPr>
              <a:t>The Thirty Years’ War </a:t>
            </a:r>
            <a:r>
              <a:rPr lang="en-US" sz="1600" b="1" i="1">
                <a:solidFill>
                  <a:srgbClr val="CC99FF"/>
                </a:solidFill>
                <a:latin typeface="Arial Black" pitchFamily="34" charset="0"/>
              </a:rPr>
              <a:t/>
            </a:r>
            <a:br>
              <a:rPr lang="en-US" sz="1600" b="1" i="1">
                <a:solidFill>
                  <a:srgbClr val="CC99FF"/>
                </a:solidFill>
                <a:latin typeface="Arial Black" pitchFamily="34" charset="0"/>
              </a:rPr>
            </a:br>
            <a:r>
              <a:rPr lang="en-US" sz="1600" b="1" i="1">
                <a:solidFill>
                  <a:srgbClr val="CC99FF"/>
                </a:solidFill>
                <a:latin typeface="Arial Black" pitchFamily="34" charset="0"/>
              </a:rPr>
              <a:t/>
            </a:r>
            <a:br>
              <a:rPr lang="en-US" sz="1600" b="1" i="1">
                <a:solidFill>
                  <a:srgbClr val="CC99FF"/>
                </a:solidFill>
                <a:latin typeface="Arial Black" pitchFamily="34" charset="0"/>
              </a:rPr>
            </a:br>
            <a:r>
              <a:rPr lang="en-US" sz="1600" b="1" i="1">
                <a:solidFill>
                  <a:srgbClr val="CC99FF"/>
                </a:solidFill>
                <a:latin typeface="Arial Black" pitchFamily="34" charset="0"/>
              </a:rPr>
              <a:t/>
            </a:r>
            <a:br>
              <a:rPr lang="en-US" sz="1600" b="1" i="1">
                <a:solidFill>
                  <a:srgbClr val="CC99FF"/>
                </a:solidFill>
                <a:latin typeface="Arial Black" pitchFamily="34" charset="0"/>
              </a:rPr>
            </a:br>
            <a:r>
              <a:rPr lang="en-US" sz="5400" b="1" i="1">
                <a:solidFill>
                  <a:srgbClr val="CC99FF"/>
                </a:solidFill>
                <a:latin typeface="Arial Black" pitchFamily="34" charset="0"/>
              </a:rPr>
              <a:t>(1618-1648)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irty Years’ War and the Peace of Westphalia, 1648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381000" y="533400"/>
            <a:ext cx="853440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76600" y="-76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33CCFF"/>
                </a:solidFill>
                <a:latin typeface="Monotype Corsiva" pitchFamily="66" charset="0"/>
              </a:rPr>
              <a:t>1618-1648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38200" y="1508125"/>
            <a:ext cx="7696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>
                <a:solidFill>
                  <a:schemeClr val="bg1"/>
                </a:solidFill>
                <a:latin typeface="Arial Black" pitchFamily="34" charset="0"/>
              </a:rPr>
              <a:t>The Holy Roman Empire was the battleground.</a:t>
            </a:r>
            <a:br>
              <a:rPr lang="en-US" sz="3000">
                <a:solidFill>
                  <a:schemeClr val="bg1"/>
                </a:solidFill>
                <a:latin typeface="Arial Black" pitchFamily="34" charset="0"/>
              </a:rPr>
            </a:br>
            <a:endParaRPr lang="en-US" sz="3000">
              <a:latin typeface="Arial Black" pitchFamily="34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>
                <a:solidFill>
                  <a:schemeClr val="bg1"/>
                </a:solidFill>
                <a:latin typeface="Arial Black" pitchFamily="34" charset="0"/>
              </a:rPr>
              <a:t>At the beginning </a:t>
            </a:r>
            <a:r>
              <a:rPr lang="en-US" sz="30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it was the Catholics vs. the Protestants.</a:t>
            </a:r>
            <a:r>
              <a:rPr lang="en-US" sz="300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n-US" sz="3000">
                <a:solidFill>
                  <a:schemeClr val="bg1"/>
                </a:solidFill>
                <a:latin typeface="Arial Black" pitchFamily="34" charset="0"/>
              </a:rPr>
            </a:br>
            <a:endParaRPr lang="en-US" sz="3000">
              <a:solidFill>
                <a:schemeClr val="bg1"/>
              </a:solidFill>
              <a:latin typeface="Arial Black" pitchFamily="34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>
                <a:solidFill>
                  <a:schemeClr val="bg1"/>
                </a:solidFill>
                <a:latin typeface="Arial Black" pitchFamily="34" charset="0"/>
              </a:rPr>
              <a:t>At the end </a:t>
            </a:r>
            <a:r>
              <a:rPr lang="en-US" sz="30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it was Habsburg power that was threatened.</a:t>
            </a:r>
            <a:br>
              <a:rPr lang="en-US" sz="30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</a:br>
            <a:endParaRPr lang="en-US" sz="3000">
              <a:solidFill>
                <a:schemeClr val="bg1"/>
              </a:solidFill>
              <a:latin typeface="Arial Black" pitchFamily="34" charset="0"/>
              <a:sym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Resolved by the Treaty of Westphalia in 1648.</a:t>
            </a:r>
            <a:endParaRPr lang="en-US" sz="3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Characteristics of the Thirty Years War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82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>
                <a:solidFill>
                  <a:schemeClr val="bg1"/>
                </a:solidFill>
                <a:latin typeface="Arial Black" pitchFamily="34" charset="0"/>
              </a:rPr>
              <a:t>Ferdinand II inherited Bohemia.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The Bohemians hated him.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Calvinists demanded more freedom from Catholic Habsburg ruler.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Ferdinand refused to tolerate Protestants.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 i="1">
                <a:solidFill>
                  <a:srgbClr val="FFFF66"/>
                </a:solidFill>
                <a:latin typeface="Arial Black" pitchFamily="34" charset="0"/>
              </a:rPr>
              <a:t>Defenestration of Prague: </a:t>
            </a: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May, 1618</a:t>
            </a:r>
          </a:p>
          <a:p>
            <a:pPr marL="1149350" lvl="1" indent="-401638"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Two of the emperor’s officials thrown out of window in Prague during negotiations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763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33CCFF"/>
                </a:solidFill>
                <a:latin typeface="Monotype Corsiva" pitchFamily="66" charset="0"/>
              </a:rPr>
              <a:t>The Bohemian Phase:  </a:t>
            </a:r>
            <a:r>
              <a:rPr lang="en-US" sz="3200" b="1" dirty="0">
                <a:solidFill>
                  <a:srgbClr val="33CCFF"/>
                </a:solidFill>
                <a:latin typeface="Monotype Corsiva" pitchFamily="66" charset="0"/>
              </a:rPr>
              <a:t>1618-1622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33CCFF"/>
                </a:solidFill>
                <a:latin typeface="Monotype Corsiva" pitchFamily="66" charset="0"/>
              </a:rPr>
              <a:t>(modern day Czech Republic &amp; Slovakia)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839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9350" lvl="1" indent="-401638"/>
            <a:r>
              <a:rPr lang="en-US">
                <a:solidFill>
                  <a:srgbClr val="FFFF66"/>
                </a:solidFill>
                <a:latin typeface="Arial Black" pitchFamily="34" charset="0"/>
              </a:rPr>
              <a:t>Results:</a:t>
            </a:r>
          </a:p>
          <a:p>
            <a:pPr marL="1377950" lvl="3"/>
            <a:endParaRPr lang="en-US">
              <a:solidFill>
                <a:srgbClr val="FFFF66"/>
              </a:solidFill>
              <a:latin typeface="Arial Black" pitchFamily="34" charset="0"/>
            </a:endParaRP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Bohemia named a new king, Frederick V</a:t>
            </a:r>
            <a:r>
              <a:rPr lang="en-US" sz="2600">
                <a:latin typeface="Arial Black" pitchFamily="34" charset="0"/>
              </a:rPr>
              <a:t> </a:t>
            </a:r>
            <a:endParaRPr lang="en-US" sz="2600">
              <a:solidFill>
                <a:schemeClr val="bg1"/>
              </a:solidFill>
              <a:latin typeface="Arial Black" pitchFamily="34" charset="0"/>
            </a:endParaRP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Ferdinand II</a:t>
            </a:r>
            <a:r>
              <a:rPr lang="en-US"/>
              <a:t> </a:t>
            </a: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borrowed an army from Bavaria. 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None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	Catholic League and Spanish Habsburgs offer support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Ferdinand II becomes Holy Roman Emperor.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None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	Frederick lost his lands in the fighting.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The rebellion in Bohemia inspired others, but Bohemia becomes Catholic by 1635.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2889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The Bohemian Phase:  </a:t>
            </a:r>
            <a:r>
              <a:rPr lang="en-US" sz="3200" b="1">
                <a:solidFill>
                  <a:srgbClr val="33CCFF"/>
                </a:solidFill>
                <a:latin typeface="Monotype Corsiva" pitchFamily="66" charset="0"/>
              </a:rPr>
              <a:t>1618-1622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57400" y="166688"/>
            <a:ext cx="533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Bohemian Phase</a:t>
            </a:r>
          </a:p>
        </p:txBody>
      </p:sp>
      <p:pic>
        <p:nvPicPr>
          <p:cNvPr id="17411" name="Picture 5" descr="map-30 Years' War-Bohemian Phase"/>
          <p:cNvPicPr>
            <a:picLocks noChangeAspect="1" noChangeArrowheads="1"/>
          </p:cNvPicPr>
          <p:nvPr/>
        </p:nvPicPr>
        <p:blipFill>
          <a:blip r:embed="rId2"/>
          <a:srcRect l="1010" t="1933" r="2020" b="2650"/>
          <a:stretch>
            <a:fillRect/>
          </a:stretch>
        </p:blipFill>
        <p:spPr bwMode="auto">
          <a:xfrm>
            <a:off x="990600" y="990600"/>
            <a:ext cx="73152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6868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Ferdinand II tried to end all resistance.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Tried to crush Protestant northern Holy </a:t>
            </a:r>
            <a:br>
              <a:rPr lang="en-US" sz="26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Roman Empire.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Ferdinand II used </a:t>
            </a:r>
            <a:r>
              <a:rPr lang="en-US" sz="2600">
                <a:solidFill>
                  <a:srgbClr val="FFFF66"/>
                </a:solidFill>
                <a:latin typeface="Arial Black" pitchFamily="34" charset="0"/>
              </a:rPr>
              <a:t>Albrecht von Wallenstein</a:t>
            </a: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 for the army.</a:t>
            </a:r>
          </a:p>
          <a:p>
            <a:pPr marL="512763" indent="-512763">
              <a:buClr>
                <a:srgbClr val="FFA3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King Christian IV, Protestant leader of Denmark intervenes to defend fellow Protestants in Northern Germany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Wallenstein scores major victories and defeats Protestants in north.</a:t>
            </a:r>
            <a:br>
              <a:rPr lang="en-US" sz="2600">
                <a:solidFill>
                  <a:schemeClr val="bg1"/>
                </a:solidFill>
                <a:latin typeface="Arial Black" pitchFamily="34" charset="0"/>
              </a:rPr>
            </a:br>
            <a:endParaRPr lang="en-US" sz="2600">
              <a:solidFill>
                <a:schemeClr val="bg1"/>
              </a:solidFill>
              <a:latin typeface="Arial Black" pitchFamily="34" charset="0"/>
            </a:endParaRPr>
          </a:p>
          <a:p>
            <a:pPr marL="512763" indent="-512763">
              <a:buClr>
                <a:srgbClr val="BC9BFF"/>
              </a:buClr>
              <a:buFont typeface="Comic Sans MS" pitchFamily="66" charset="0"/>
              <a:buNone/>
            </a:pPr>
            <a:endParaRPr lang="en-US" sz="2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The Danish Phase:  1625-1629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5410200"/>
          </a:xfrm>
        </p:spPr>
        <p:txBody>
          <a:bodyPr/>
          <a:lstStyle/>
          <a:p>
            <a:pPr eaLnBrk="1" hangingPunct="1">
              <a:buClr>
                <a:srgbClr val="FFA3FF"/>
              </a:buClr>
              <a:buFont typeface="Wingdings" pitchFamily="2" charset="2"/>
              <a:buChar char="v"/>
            </a:pPr>
            <a:r>
              <a:rPr lang="en-US" smtClean="0">
                <a:solidFill>
                  <a:srgbClr val="FFFF66"/>
                </a:solidFill>
                <a:effectLst/>
                <a:latin typeface="Arial Black" pitchFamily="34" charset="0"/>
              </a:rPr>
              <a:t> Edict of Restitution</a:t>
            </a: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</a:rPr>
              <a:t> (1629):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</a:rPr>
              <a:t>Restored to Catholics all lands lost since 1552.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</a:rPr>
              <a:t>Deprived all Protestants, except Lutherans, of their religious and political rights. </a:t>
            </a:r>
            <a:r>
              <a:rPr lang="en-US" smtClean="0">
                <a:solidFill>
                  <a:srgbClr val="FFFF66"/>
                </a:solidFill>
                <a:effectLst/>
                <a:latin typeface="Arial Black" pitchFamily="34" charset="0"/>
              </a:rPr>
              <a:t>Calvinism is outlawed.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</a:rPr>
              <a:t> German princes feared Ferdinand </a:t>
            </a: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	he fired Wallenstein in effort to calm them.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57400" y="166688"/>
            <a:ext cx="533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Danish Phase</a:t>
            </a:r>
          </a:p>
        </p:txBody>
      </p:sp>
      <p:pic>
        <p:nvPicPr>
          <p:cNvPr id="20483" name="Picture 4" descr="map-30 Years' War-Danish Phase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1657" t="1393" r="1657" b="3418"/>
          <a:stretch>
            <a:fillRect/>
          </a:stretch>
        </p:blipFill>
        <p:spPr bwMode="auto">
          <a:xfrm>
            <a:off x="1066800" y="1047750"/>
            <a:ext cx="7162800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1336675"/>
            <a:ext cx="83820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France &amp; Sweden now get involved.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Both want to stop Habsburg power.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Sweden led the charge.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France provided support.</a:t>
            </a:r>
            <a:br>
              <a:rPr lang="en-US" sz="2600">
                <a:solidFill>
                  <a:schemeClr val="bg1"/>
                </a:solidFill>
                <a:latin typeface="Arial Black" pitchFamily="34" charset="0"/>
              </a:rPr>
            </a:br>
            <a:endParaRPr lang="en-US" sz="2600">
              <a:solidFill>
                <a:schemeClr val="bg1"/>
              </a:solidFill>
              <a:latin typeface="Arial Black" pitchFamily="34" charset="0"/>
            </a:endParaRPr>
          </a:p>
          <a:p>
            <a:pPr marL="512763" indent="-512763">
              <a:buClr>
                <a:srgbClr val="BC9BFF"/>
              </a:buClr>
              <a:buFont typeface="Wingdings" pitchFamily="2" charset="2"/>
              <a:buChar char="v"/>
            </a:pPr>
            <a:r>
              <a:rPr lang="en-US" sz="2600">
                <a:solidFill>
                  <a:srgbClr val="FFFF66"/>
                </a:solidFill>
                <a:latin typeface="Arial Black" pitchFamily="34" charset="0"/>
              </a:rPr>
              <a:t>Gustavus Adolphus, </a:t>
            </a: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King of Sweden and Protestant leader,</a:t>
            </a:r>
            <a:r>
              <a:rPr lang="en-US" sz="2600">
                <a:solidFill>
                  <a:srgbClr val="FFFF66"/>
                </a:solidFill>
                <a:latin typeface="Arial Black" pitchFamily="34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invaded the HR Empire to support fellow Protestants.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Ferdinand II brought back Wallenstein.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Adolphus dies in Battle of Luetzen (1632)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600">
                <a:solidFill>
                  <a:schemeClr val="bg1"/>
                </a:solidFill>
                <a:latin typeface="Arial Black" pitchFamily="34" charset="0"/>
              </a:rPr>
              <a:t>Swedish advance was stopped.</a:t>
            </a:r>
            <a:br>
              <a:rPr lang="en-US" sz="2600">
                <a:solidFill>
                  <a:schemeClr val="bg1"/>
                </a:solidFill>
                <a:latin typeface="Arial Black" pitchFamily="34" charset="0"/>
              </a:rPr>
            </a:br>
            <a:endParaRPr lang="en-US" sz="2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288925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The Swedish Phase:  1630-1635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6934200" cy="4765675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prstShdw prst="shdw17" dist="17961" dir="2700000">
              <a:srgbClr val="1F7A99"/>
            </a:prstShdw>
          </a:effectLst>
        </p:spPr>
        <p:txBody>
          <a:bodyPr lIns="274320" tIns="320040" rIns="274320" bIns="3200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CC99FF"/>
                </a:solidFill>
                <a:latin typeface="Arial Black" pitchFamily="34" charset="0"/>
              </a:rPr>
              <a:t>Civil War</a:t>
            </a:r>
          </a:p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CC99FF"/>
                </a:solidFill>
                <a:latin typeface="Arial Black" pitchFamily="34" charset="0"/>
              </a:rPr>
              <a:t>In France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CC99FF"/>
                </a:solidFill>
                <a:latin typeface="Arial Black" pitchFamily="34" charset="0"/>
              </a:rPr>
              <a:t>(1562-1598)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467600" cy="5715000"/>
          </a:xfrm>
        </p:spPr>
        <p:txBody>
          <a:bodyPr/>
          <a:lstStyle/>
          <a:p>
            <a:pPr lvl="1"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endParaRPr lang="en-US" smtClean="0"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</a:rPr>
              <a:t>German princes still feared Ferdinand </a:t>
            </a: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II.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Wallenstein assassinated to appease them.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Edict of Restitution revoked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Southern Germany remains Catholic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z="2800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Cardinal Richelieu of France provides aid to Sweden as a way to destroy Habsburg power.</a:t>
            </a:r>
            <a:endParaRPr lang="en-US" sz="2800" smtClean="0"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eaLnBrk="1" hangingPunct="1">
              <a:defRPr/>
            </a:pPr>
            <a:endParaRPr lang="en-US" sz="280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057400" y="166688"/>
            <a:ext cx="533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Swedish Phase</a:t>
            </a:r>
          </a:p>
        </p:txBody>
      </p:sp>
      <p:pic>
        <p:nvPicPr>
          <p:cNvPr id="23555" name="Picture 4" descr="map-30 Years' War-Swedish Phase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1053" t="2728" r="1053" b="1819"/>
          <a:stretch>
            <a:fillRect/>
          </a:stretch>
        </p:blipFill>
        <p:spPr bwMode="auto">
          <a:xfrm>
            <a:off x="1066800" y="1066800"/>
            <a:ext cx="7086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7924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All countries in Europe now participated </a:t>
            </a:r>
            <a:r>
              <a:rPr lang="en-US" sz="2000" i="1">
                <a:solidFill>
                  <a:schemeClr val="bg1"/>
                </a:solidFill>
                <a:latin typeface="Arial Black" pitchFamily="34" charset="0"/>
              </a:rPr>
              <a:t>(except England).</a:t>
            </a:r>
          </a:p>
          <a:p>
            <a:pPr marL="512763" indent="-512763"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France &amp; Sweden switched roles.</a:t>
            </a:r>
            <a:br>
              <a:rPr lang="en-US" sz="28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France now led the charge, Sweden provided support.</a:t>
            </a:r>
          </a:p>
          <a:p>
            <a:pPr marL="512763" indent="-512763"/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365125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33CCFF"/>
                </a:solidFill>
                <a:latin typeface="Monotype Corsiva" pitchFamily="66" charset="0"/>
              </a:rPr>
              <a:t>The French Phase:  1635-1648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7924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FFA3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French want to destroy Habsburg power.</a:t>
            </a:r>
          </a:p>
          <a:p>
            <a:pPr marL="1149350" lvl="1" indent="-401638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Religious issues become secondary to political</a:t>
            </a:r>
          </a:p>
          <a:p>
            <a:pPr marL="1149350" lvl="1" indent="-401638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Coalition of Catholic France and Protestant countries (Netherlands, Switzerland, Germany) fight Catholic Habsburgs.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3651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The French Phase:  </a:t>
            </a:r>
            <a:r>
              <a:rPr lang="en-US" sz="3200" b="1">
                <a:solidFill>
                  <a:srgbClr val="33CCFF"/>
                </a:solidFill>
                <a:latin typeface="Monotype Corsiva" pitchFamily="66" charset="0"/>
              </a:rPr>
              <a:t>1635-1648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FF66"/>
                </a:solidFill>
                <a:effectLst/>
                <a:latin typeface="Arial Black" pitchFamily="34" charset="0"/>
              </a:rPr>
              <a:t>This phase was most destructive!</a:t>
            </a:r>
            <a:endParaRPr lang="en-US" sz="2800" smtClean="0"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8 million dead  1/3 of the population [from 21 million in 1618 to 13.5 million in 1648]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</a:rPr>
              <a:t>German towns decimated.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Caused massive inflation.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Trade was crippled throughout Europe.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</a:rPr>
              <a:t>Agriculture collapsed </a:t>
            </a: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 famine resulted.</a:t>
            </a:r>
          </a:p>
          <a:p>
            <a:pPr eaLnBrk="1" hangingPunct="1">
              <a:defRPr/>
            </a:pP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Loss of German Lives in 30 Years’ War</a:t>
            </a:r>
          </a:p>
        </p:txBody>
      </p:sp>
      <p:pic>
        <p:nvPicPr>
          <p:cNvPr id="27651" name="Picture 5" descr="map-Loss of German Lives in Religious Wars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b="9578"/>
          <a:stretch>
            <a:fillRect/>
          </a:stretch>
        </p:blipFill>
        <p:spPr bwMode="auto">
          <a:xfrm>
            <a:off x="609600" y="914400"/>
            <a:ext cx="48387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 u="sng">
                <a:solidFill>
                  <a:srgbClr val="FFFF66"/>
                </a:solidFill>
                <a:latin typeface="Arial Black" pitchFamily="34" charset="0"/>
              </a:rPr>
              <a:t>Political Provisions</a:t>
            </a:r>
            <a:r>
              <a:rPr lang="en-US" sz="2800">
                <a:solidFill>
                  <a:srgbClr val="FFFF66"/>
                </a:solidFill>
                <a:latin typeface="Arial Black" pitchFamily="34" charset="0"/>
              </a:rPr>
              <a:t>: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  <a:p>
            <a:pPr marL="1149350" lvl="1" indent="-401638">
              <a:spcAft>
                <a:spcPct val="40000"/>
              </a:spcAft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Each German prince became free from any kind of control by the HR Emperor.</a:t>
            </a:r>
          </a:p>
          <a:p>
            <a:pPr marL="1149350" lvl="1" indent="-401638">
              <a:spcAft>
                <a:spcPct val="40000"/>
              </a:spcAft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The United Provinces [Dutch Netherlands] became officially independent </a:t>
            </a:r>
            <a:r>
              <a:rPr lang="en-US" sz="28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southern part remained a Spanish possession.</a:t>
            </a:r>
          </a:p>
          <a:p>
            <a:pPr marL="1149350" lvl="1" indent="-401638">
              <a:spcAft>
                <a:spcPct val="40000"/>
              </a:spcAft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France received most of the German speaking province of Alsace.</a:t>
            </a:r>
          </a:p>
          <a:p>
            <a:pPr marL="1149350" lvl="1" indent="-401638">
              <a:spcAft>
                <a:spcPct val="40000"/>
              </a:spcAft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Sweden </a:t>
            </a:r>
            <a:r>
              <a:rPr lang="en-US" sz="28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got lands in Northern Germany on the Baltic &amp; Black Sea coasts.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The Peace of Westphalia </a:t>
            </a:r>
            <a:r>
              <a:rPr lang="en-US" sz="3200" b="1">
                <a:solidFill>
                  <a:srgbClr val="33CCFF"/>
                </a:solidFill>
                <a:latin typeface="Monotype Corsiva" pitchFamily="66" charset="0"/>
              </a:rPr>
              <a:t>(1648)</a:t>
            </a:r>
            <a:endParaRPr lang="en-US" b="1">
              <a:solidFill>
                <a:srgbClr val="33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1"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 Switzerland became totally independent of the HR Emperor  Swiss Confederation.</a:t>
            </a:r>
          </a:p>
          <a:p>
            <a:pPr lvl="1"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 Sweden won a voice in the Diet of the HR Empire</a:t>
            </a:r>
          </a:p>
          <a:p>
            <a:pPr lvl="1" eaLnBrk="1" hangingPunct="1">
              <a:buClr>
                <a:srgbClr val="33CCFF"/>
              </a:buClr>
              <a:buFont typeface="Wingdings" pitchFamily="2" charset="2"/>
              <a:buChar char="v"/>
              <a:defRPr/>
            </a:pPr>
            <a:r>
              <a:rPr lang="en-US" smtClean="0">
                <a:solidFill>
                  <a:schemeClr val="bg1"/>
                </a:solidFill>
                <a:effectLst/>
                <a:latin typeface="Arial Black" pitchFamily="34" charset="0"/>
                <a:sym typeface="Wingdings" pitchFamily="2" charset="2"/>
              </a:rPr>
              <a:t> Brandenburg got important territory in central Germany &amp; on the North Sea. </a:t>
            </a:r>
            <a:r>
              <a:rPr lang="en-US" i="1" smtClean="0">
                <a:solidFill>
                  <a:srgbClr val="FFCC00"/>
                </a:solidFill>
                <a:effectLst/>
                <a:latin typeface="Arial Black" pitchFamily="34" charset="0"/>
                <a:sym typeface="Wingdings" pitchFamily="2" charset="2"/>
              </a:rPr>
              <a:t>(will later become Prussia)</a:t>
            </a:r>
            <a:endParaRPr lang="en-US" i="1" smtClean="0">
              <a:solidFill>
                <a:srgbClr val="FFCC00"/>
              </a:solidFill>
              <a:effectLst/>
              <a:latin typeface="Arial Black" pitchFamily="34" charset="0"/>
            </a:endParaRPr>
          </a:p>
          <a:p>
            <a:pPr eaLnBrk="1" hangingPunct="1">
              <a:defRPr/>
            </a:pPr>
            <a:endParaRPr lang="en-US" sz="2800" i="1" smtClean="0">
              <a:solidFill>
                <a:srgbClr val="FFCC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1617663"/>
            <a:ext cx="78486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 u="sng">
                <a:solidFill>
                  <a:srgbClr val="FFFF66"/>
                </a:solidFill>
                <a:latin typeface="Arial Black" pitchFamily="34" charset="0"/>
              </a:rPr>
              <a:t>Religious Provisions</a:t>
            </a:r>
            <a:r>
              <a:rPr lang="en-US" sz="3000">
                <a:solidFill>
                  <a:srgbClr val="FFFF66"/>
                </a:solidFill>
                <a:latin typeface="Arial Black" pitchFamily="34" charset="0"/>
              </a:rPr>
              <a:t>: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700">
                <a:solidFill>
                  <a:schemeClr val="bg1"/>
                </a:solidFill>
                <a:latin typeface="Arial Black" pitchFamily="34" charset="0"/>
              </a:rPr>
              <a:t>Calvinists would have the same privileges as the Lutherans had in the Peace of Augsburg.</a:t>
            </a:r>
          </a:p>
          <a:p>
            <a:pPr marL="1149350" lvl="1" indent="-401638">
              <a:buClr>
                <a:srgbClr val="33CCFF"/>
              </a:buClr>
              <a:buFont typeface="Wingdings" pitchFamily="2" charset="2"/>
              <a:buChar char="v"/>
            </a:pPr>
            <a:r>
              <a:rPr lang="en-US" sz="2700">
                <a:solidFill>
                  <a:schemeClr val="bg1"/>
                </a:solidFill>
                <a:latin typeface="Arial Black" pitchFamily="34" charset="0"/>
              </a:rPr>
              <a:t>The ruler of each state could determine its official religion, BUT [except in the hereditary lands of the Habsburgs], he must permit freedom of private worship.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Comic Sans MS" pitchFamily="66" charset="0"/>
              <a:buChar char="§"/>
            </a:pPr>
            <a:endParaRPr lang="en-US" sz="27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3651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The Peace of Westphalia </a:t>
            </a:r>
            <a:r>
              <a:rPr lang="en-US" sz="3200" b="1">
                <a:solidFill>
                  <a:srgbClr val="33CCFF"/>
                </a:solidFill>
                <a:latin typeface="Monotype Corsiva" pitchFamily="66" charset="0"/>
              </a:rPr>
              <a:t>(1648)</a:t>
            </a:r>
            <a:endParaRPr lang="en-US" b="1">
              <a:solidFill>
                <a:srgbClr val="33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Europe at the End of the 17c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990600" y="762000"/>
            <a:ext cx="7391400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819400" y="76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CCFF"/>
                </a:solidFill>
                <a:latin typeface="Monotype Corsiva" pitchFamily="66" charset="0"/>
              </a:rPr>
              <a:t>1688-1700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33CCFF"/>
                </a:solidFill>
                <a:latin typeface="Monotype Corsiva" pitchFamily="66" charset="0"/>
              </a:rPr>
              <a:t>The Valois Family in France:</a:t>
            </a:r>
            <a:br>
              <a:rPr lang="en-US" sz="4000" b="1" dirty="0">
                <a:solidFill>
                  <a:srgbClr val="33CCFF"/>
                </a:solidFill>
                <a:latin typeface="Monotype Corsiva" pitchFamily="66" charset="0"/>
              </a:rPr>
            </a:br>
            <a:r>
              <a:rPr lang="en-US" sz="4000" b="1" dirty="0">
                <a:solidFill>
                  <a:srgbClr val="33CCFF"/>
                </a:solidFill>
                <a:latin typeface="Monotype Corsiva" pitchFamily="66" charset="0"/>
              </a:rPr>
              <a:t>The Beginning of the End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924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Henry II was the last powerful Valois King</a:t>
            </a:r>
            <a:r>
              <a:rPr lang="en-US" sz="12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>
                <a:solidFill>
                  <a:schemeClr val="bg1"/>
                </a:solidFill>
                <a:latin typeface="Comic Sans MS" pitchFamily="66" charset="0"/>
              </a:rPr>
            </a:br>
            <a:endParaRPr lang="en-US" sz="2800" b="1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Three weak sons followed: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Francis II (r.1559-1560)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Charles IX (r.1560-1574)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Henry III (r.1574-1598)</a:t>
            </a:r>
            <a:br>
              <a:rPr lang="en-US" sz="2800" b="1">
                <a:solidFill>
                  <a:schemeClr val="bg1"/>
                </a:solidFill>
                <a:latin typeface="Comic Sans MS" pitchFamily="66" charset="0"/>
              </a:rPr>
            </a:br>
            <a:endParaRPr lang="en-US" sz="2800" b="1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 b="1">
                <a:solidFill>
                  <a:srgbClr val="FFFF66"/>
                </a:solidFill>
                <a:latin typeface="Comic Sans MS" pitchFamily="66" charset="0"/>
              </a:rPr>
              <a:t>Catherine de Medici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 controlled her sons: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Developed a reputation for cruelty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Played both sides in the civil war (Protestant &amp; Catholic)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endParaRPr 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1249363"/>
            <a:ext cx="7848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Many Protestants felt betrayed.</a:t>
            </a:r>
            <a:br>
              <a:rPr lang="en-US" sz="2800">
                <a:solidFill>
                  <a:schemeClr val="bg1"/>
                </a:solidFill>
                <a:latin typeface="Arial Black" pitchFamily="34" charset="0"/>
              </a:rPr>
            </a:b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The pope denounced it.</a:t>
            </a:r>
            <a:br>
              <a:rPr lang="en-US" sz="2800">
                <a:solidFill>
                  <a:schemeClr val="bg1"/>
                </a:solidFill>
                <a:latin typeface="Arial Black" pitchFamily="34" charset="0"/>
              </a:rPr>
            </a:b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Only merit: </a:t>
            </a:r>
            <a:r>
              <a:rPr lang="en-US" sz="28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it ended the fighting in a war that became intolerable!</a:t>
            </a:r>
            <a:br>
              <a:rPr lang="en-US" sz="28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</a:br>
            <a:endParaRPr lang="en-US" sz="2800">
              <a:solidFill>
                <a:schemeClr val="bg1"/>
              </a:solidFill>
              <a:latin typeface="Arial Black" pitchFamily="34" charset="0"/>
              <a:sym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  <a:sym typeface="Comic Sans MS" pitchFamily="66" charset="0"/>
              </a:rPr>
              <a:t>For the next few centuries, this war was blamed for everything that went wrong in Central Europe.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33CCFF"/>
                </a:solidFill>
                <a:latin typeface="Monotype Corsiva" pitchFamily="66" charset="0"/>
              </a:rPr>
              <a:t>Nobody Was Happy!</a:t>
            </a:r>
            <a:endParaRPr lang="en-US" b="1">
              <a:solidFill>
                <a:srgbClr val="33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9685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Catherine de Medici</a:t>
            </a:r>
          </a:p>
        </p:txBody>
      </p:sp>
      <p:pic>
        <p:nvPicPr>
          <p:cNvPr id="6147" name="Picture 4" descr="cmed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66800"/>
            <a:ext cx="4433888" cy="5562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19685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onotype Corsiva" pitchFamily="66" charset="0"/>
              </a:rPr>
              <a:t>Francis II &amp; his Wife, Mary Stuart</a:t>
            </a:r>
          </a:p>
        </p:txBody>
      </p:sp>
      <p:pic>
        <p:nvPicPr>
          <p:cNvPr id="7171" name="Picture 4" descr="Untitle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849688" cy="5257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33CCFF"/>
                </a:solidFill>
                <a:latin typeface="Arial Black" pitchFamily="34" charset="0"/>
              </a:rPr>
              <a:t>The French Civil War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1534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 b="1">
                <a:solidFill>
                  <a:schemeClr val="bg1"/>
                </a:solidFill>
                <a:latin typeface="Comic Sans MS" pitchFamily="66" charset="0"/>
              </a:rPr>
              <a:t>There were two sides: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Guise family led Catholics in North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Bourbon family led Huguenots in South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Fighting for the royal inheritance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 b="1">
                <a:solidFill>
                  <a:schemeClr val="bg1"/>
                </a:solidFill>
                <a:latin typeface="Comic Sans MS" pitchFamily="66" charset="0"/>
              </a:rPr>
              <a:t>Catherine supported the Guises in the first phase.</a:t>
            </a:r>
            <a:br>
              <a:rPr lang="en-US" sz="3000" b="1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3000" b="1">
                <a:solidFill>
                  <a:srgbClr val="FFFF66"/>
                </a:solidFill>
                <a:latin typeface="Comic Sans MS" pitchFamily="66" charset="0"/>
              </a:rPr>
              <a:t>St. Bartholomew’s Day Massacre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August 24, 1572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20,000 Huguenots were killed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Henri of Navarre, a Bourbon, survived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" y="19685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onotype Corsiva" pitchFamily="66" charset="0"/>
              </a:rPr>
              <a:t>St. Bartholomew’s Day Massacre</a:t>
            </a:r>
          </a:p>
        </p:txBody>
      </p:sp>
      <p:pic>
        <p:nvPicPr>
          <p:cNvPr id="9219" name="Picture 4" descr="massac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848600" cy="5505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33CCFF"/>
                </a:solidFill>
                <a:latin typeface="Arial Black" pitchFamily="34" charset="0"/>
              </a:rPr>
              <a:t>The French Civil War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01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  <a:defRPr/>
            </a:pPr>
            <a:r>
              <a:rPr lang="en-US" sz="2500" b="1" dirty="0">
                <a:solidFill>
                  <a:srgbClr val="FFFF66"/>
                </a:solidFill>
                <a:latin typeface="Comic Sans MS" pitchFamily="66" charset="0"/>
              </a:rPr>
              <a:t>War of the Three Henrys (1585-1589)</a:t>
            </a:r>
          </a:p>
          <a:p>
            <a:pPr marL="1149350" lvl="1" indent="-401638">
              <a:buClr>
                <a:srgbClr val="CC99FF"/>
              </a:buClr>
              <a:buFont typeface="Wingdings" pitchFamily="2" charset="2"/>
              <a:buNone/>
              <a:defRPr/>
            </a:pP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King Henry III</a:t>
            </a:r>
          </a:p>
          <a:p>
            <a:pPr marL="1149350" lvl="1" indent="-401638">
              <a:buClr>
                <a:srgbClr val="CC99FF"/>
              </a:buClr>
              <a:buFont typeface="Wingdings" pitchFamily="2" charset="2"/>
              <a:buNone/>
              <a:defRPr/>
            </a:pP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Henry of Guise- Catholic</a:t>
            </a:r>
          </a:p>
          <a:p>
            <a:pPr marL="1149350" lvl="1" indent="-401638">
              <a:buClr>
                <a:srgbClr val="CC99FF"/>
              </a:buClr>
              <a:buFont typeface="Wingdings" pitchFamily="2" charset="2"/>
              <a:buNone/>
              <a:defRPr/>
            </a:pP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Henry of Navarre- Huguenot</a:t>
            </a:r>
          </a:p>
          <a:p>
            <a:pPr marL="1149350" lvl="1" indent="-401638">
              <a:buClr>
                <a:srgbClr val="CC99FF"/>
              </a:buClr>
              <a:buFont typeface="Wingdings" pitchFamily="2" charset="2"/>
              <a:buNone/>
              <a:defRPr/>
            </a:pPr>
            <a:endParaRPr lang="en-US" sz="25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  <a:defRPr/>
            </a:pPr>
            <a:r>
              <a:rPr lang="en-US" sz="250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Henry of Guise and Henry III were assassinated in 1589.</a:t>
            </a: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  <a:defRPr/>
            </a:pPr>
            <a:endParaRPr lang="en-US" sz="25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  <a:defRPr/>
            </a:pPr>
            <a:r>
              <a:rPr lang="en-US" sz="2500" b="1" dirty="0">
                <a:solidFill>
                  <a:srgbClr val="FFFF66"/>
                </a:solidFill>
                <a:latin typeface="Comic Sans MS" pitchFamily="66" charset="0"/>
              </a:rPr>
              <a:t>Henry of Navarre</a:t>
            </a: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 defeated Catholic League &amp; becomes 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Henry IV of France</a:t>
            </a: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b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25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  <a:defRPr/>
            </a:pPr>
            <a:r>
              <a:rPr lang="en-US" sz="2500" b="1" dirty="0">
                <a:solidFill>
                  <a:schemeClr val="bg1"/>
                </a:solidFill>
                <a:latin typeface="Comic Sans MS" pitchFamily="66" charset="0"/>
              </a:rPr>
              <a:t>Effects of Civil War: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chemeClr val="bg1"/>
                </a:solidFill>
                <a:latin typeface="Comic Sans MS" pitchFamily="66" charset="0"/>
              </a:rPr>
              <a:t>France was left divided by religion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chemeClr val="bg1"/>
                </a:solidFill>
                <a:latin typeface="Comic Sans MS" pitchFamily="66" charset="0"/>
              </a:rPr>
              <a:t>Royal power had weakened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chemeClr val="bg1"/>
                </a:solidFill>
                <a:latin typeface="Comic Sans MS" pitchFamily="66" charset="0"/>
              </a:rPr>
              <a:t>Valois family now replaced by Bourbons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0" y="1006475"/>
            <a:ext cx="6096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Ended Spanish interference in France</a:t>
            </a:r>
            <a:endParaRPr lang="en-US" sz="2600" b="1">
              <a:latin typeface="Comic Sans MS" pitchFamily="66" charset="0"/>
            </a:endParaRPr>
          </a:p>
          <a:p>
            <a:pPr marL="512763" indent="-512763">
              <a:buClr>
                <a:srgbClr val="CC99FF"/>
              </a:buClr>
              <a:buFont typeface="Wingdings" pitchFamily="2" charset="2"/>
              <a:buChar char="v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Converted to Catholicism</a:t>
            </a:r>
            <a:r>
              <a:rPr lang="en-US" sz="2600" b="1">
                <a:latin typeface="Comic Sans MS" pitchFamily="66" charset="0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Did this to compromise and make peace</a:t>
            </a:r>
            <a:endParaRPr lang="en-US" sz="2200" b="1" i="1">
              <a:solidFill>
                <a:srgbClr val="FFFF66"/>
              </a:solidFill>
              <a:latin typeface="Comic Sans MS" pitchFamily="66" charset="0"/>
            </a:endParaRP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This was an example of </a:t>
            </a:r>
            <a:r>
              <a:rPr lang="en-US" sz="2200" b="1" i="1">
                <a:solidFill>
                  <a:srgbClr val="FFFF66"/>
                </a:solidFill>
                <a:latin typeface="Comic Sans MS" pitchFamily="66" charset="0"/>
              </a:rPr>
              <a:t>politique</a:t>
            </a: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 [the interest of the state comes first before any religious considerations]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Fighting for the royal inheritance</a:t>
            </a:r>
          </a:p>
          <a:p>
            <a:pPr marL="512763" indent="-512763">
              <a:buClr>
                <a:srgbClr val="BC9BFF"/>
              </a:buClr>
              <a:buFont typeface="Wingdings" pitchFamily="2" charset="2"/>
              <a:buChar char="v"/>
            </a:pP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Passed </a:t>
            </a:r>
            <a:r>
              <a:rPr lang="en-US" sz="2600" b="1">
                <a:solidFill>
                  <a:srgbClr val="FFFF66"/>
                </a:solidFill>
                <a:latin typeface="Comic Sans MS" pitchFamily="66" charset="0"/>
              </a:rPr>
              <a:t>Edict of Nantes</a:t>
            </a: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 in </a:t>
            </a:r>
            <a:r>
              <a:rPr lang="en-US" sz="2600" b="1">
                <a:solidFill>
                  <a:srgbClr val="FFFF66"/>
                </a:solidFill>
                <a:latin typeface="Comic Sans MS" pitchFamily="66" charset="0"/>
              </a:rPr>
              <a:t>1598</a:t>
            </a:r>
            <a:r>
              <a:rPr lang="en-US" sz="2600" b="1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Granted religious rights to Huguenots</a:t>
            </a:r>
          </a:p>
          <a:p>
            <a:pPr marL="1149350" lvl="1" indent="-401638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Did </a:t>
            </a:r>
            <a:r>
              <a:rPr lang="en-US" sz="2200" b="1" i="1">
                <a:solidFill>
                  <a:schemeClr val="bg1"/>
                </a:solidFill>
                <a:latin typeface="Comic Sans MS" pitchFamily="66" charset="0"/>
              </a:rPr>
              <a:t>not</a:t>
            </a:r>
            <a:r>
              <a:rPr lang="en-US" sz="2200" b="1">
                <a:solidFill>
                  <a:schemeClr val="bg1"/>
                </a:solidFill>
                <a:latin typeface="Comic Sans MS" pitchFamily="66" charset="0"/>
              </a:rPr>
              <a:t> grant religious freedom for all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33CCFF"/>
                </a:solidFill>
                <a:latin typeface="Arial Black" pitchFamily="34" charset="0"/>
              </a:rPr>
              <a:t>Henry IV of France</a:t>
            </a:r>
          </a:p>
        </p:txBody>
      </p:sp>
      <p:pic>
        <p:nvPicPr>
          <p:cNvPr id="11268" name="Picture 5" descr="Henry IV of Fr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1765300"/>
            <a:ext cx="2698750" cy="425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823</TotalTime>
  <Words>695</Words>
  <Application>Microsoft PowerPoint</Application>
  <PresentationFormat>On-screen Show (4:3)</PresentationFormat>
  <Paragraphs>134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Monotype Corsiva</vt:lpstr>
      <vt:lpstr>Comic Sans MS</vt:lpstr>
      <vt:lpstr>Wingdings</vt:lpstr>
      <vt:lpstr>Times New Roman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Horace Greeley HS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Wars of Religion</dc:title>
  <dc:creator>Ms. Susan M. Pojer</dc:creator>
  <cp:lastModifiedBy>installer</cp:lastModifiedBy>
  <cp:revision>60</cp:revision>
  <cp:lastPrinted>1601-01-01T00:00:00Z</cp:lastPrinted>
  <dcterms:created xsi:type="dcterms:W3CDTF">2003-10-24T02:39:06Z</dcterms:created>
  <dcterms:modified xsi:type="dcterms:W3CDTF">2012-10-17T14:53:18Z</dcterms:modified>
</cp:coreProperties>
</file>